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5" r:id="rId2"/>
    <p:sldId id="258" r:id="rId3"/>
    <p:sldId id="259" r:id="rId4"/>
    <p:sldId id="264" r:id="rId5"/>
    <p:sldId id="263" r:id="rId6"/>
  </p:sldIdLst>
  <p:sldSz cx="12192000" cy="6858000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CE1"/>
    <a:srgbClr val="EEE2E1"/>
    <a:srgbClr val="66FF66"/>
    <a:srgbClr val="FF3399"/>
    <a:srgbClr val="CBFFCB"/>
    <a:srgbClr val="99FF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71" d="100"/>
          <a:sy n="71" d="100"/>
        </p:scale>
        <p:origin x="34" y="4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C06D509E-2F96-4734-BB4D-1F98AC833599}" type="datetimeFigureOut">
              <a:rPr lang="fr-FR" smtClean="0"/>
              <a:pPr/>
              <a:t>09/06/2021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C2DE9E6B-41F4-4879-BB09-F4B0C42EAB5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715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F4164-218F-4885-8D61-BF1132AB63CB}" type="slidenum">
              <a:rPr lang="fr-FR" smtClean="0">
                <a:solidFill>
                  <a:prstClr val="black"/>
                </a:solidFill>
              </a:rPr>
              <a:pPr/>
              <a:t>2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51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F4164-218F-4885-8D61-BF1132AB63CB}" type="slidenum">
              <a:rPr lang="fr-FR" smtClean="0">
                <a:solidFill>
                  <a:prstClr val="black"/>
                </a:solidFill>
              </a:rPr>
              <a:pPr/>
              <a:t>3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429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F4164-218F-4885-8D61-BF1132AB63CB}" type="slidenum">
              <a:rPr lang="fr-FR" smtClean="0">
                <a:solidFill>
                  <a:prstClr val="black"/>
                </a:solidFill>
              </a:rPr>
              <a:pPr/>
              <a:t>4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284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F4164-218F-4885-8D61-BF1132AB63CB}" type="slidenum">
              <a:rPr lang="fr-FR" smtClean="0">
                <a:solidFill>
                  <a:prstClr val="black"/>
                </a:solidFill>
              </a:rPr>
              <a:pPr/>
              <a:t>5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773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09/06/2021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641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09/06/2021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572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09/06/2021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5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09/06/2021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89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09/06/2021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27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09/06/2021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75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09/06/2021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53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09/06/2021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131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09/06/2021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015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09/06/2021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57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09/06/2021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22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9C5EA-8287-42A0-9757-5B3572978B6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09/06/2021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8A540-0CD6-46D8-94C0-0316DB85A63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73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Circuit qualité pour la mise à jour du Centre d’Informations (CI)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4362226"/>
            <a:ext cx="8534400" cy="1276574"/>
          </a:xfrm>
        </p:spPr>
        <p:txBody>
          <a:bodyPr/>
          <a:lstStyle/>
          <a:p>
            <a:r>
              <a:rPr lang="fr-FR" dirty="0" smtClean="0"/>
              <a:t>Ver 2.0 -&gt; Ver 3.0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471" y="161616"/>
            <a:ext cx="2209737" cy="10800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529" y="161616"/>
            <a:ext cx="131174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582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074264" y="1065888"/>
            <a:ext cx="10037915" cy="5593849"/>
          </a:xfrm>
          <a:prstGeom prst="rect">
            <a:avLst/>
          </a:prstGeom>
          <a:solidFill>
            <a:srgbClr val="EEECE1"/>
          </a:solidFill>
          <a:ln w="31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Forme libre 28"/>
          <p:cNvSpPr/>
          <p:nvPr/>
        </p:nvSpPr>
        <p:spPr>
          <a:xfrm>
            <a:off x="4722191" y="4916239"/>
            <a:ext cx="4534653" cy="1129553"/>
          </a:xfrm>
          <a:custGeom>
            <a:avLst/>
            <a:gdLst>
              <a:gd name="connsiteX0" fmla="*/ 0 w 1355463"/>
              <a:gd name="connsiteY0" fmla="*/ 0 h 1129553"/>
              <a:gd name="connsiteX1" fmla="*/ 26894 w 1355463"/>
              <a:gd name="connsiteY1" fmla="*/ 1102659 h 1129553"/>
              <a:gd name="connsiteX2" fmla="*/ 1355463 w 1355463"/>
              <a:gd name="connsiteY2" fmla="*/ 1129553 h 1129553"/>
              <a:gd name="connsiteX0" fmla="*/ 2652 w 1358115"/>
              <a:gd name="connsiteY0" fmla="*/ 0 h 1129553"/>
              <a:gd name="connsiteX1" fmla="*/ 0 w 1358115"/>
              <a:gd name="connsiteY1" fmla="*/ 1118795 h 1129553"/>
              <a:gd name="connsiteX2" fmla="*/ 1358115 w 1358115"/>
              <a:gd name="connsiteY2" fmla="*/ 1129553 h 1129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8115" h="1129553">
                <a:moveTo>
                  <a:pt x="2652" y="0"/>
                </a:moveTo>
                <a:lnTo>
                  <a:pt x="0" y="1118795"/>
                </a:lnTo>
                <a:lnTo>
                  <a:pt x="1358115" y="1129553"/>
                </a:lnTo>
              </a:path>
            </a:pathLst>
          </a:custGeom>
          <a:ln w="190500"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091999" y="163705"/>
            <a:ext cx="10036787" cy="78906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027523" y="94700"/>
            <a:ext cx="9423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Légende</a:t>
            </a:r>
            <a:r>
              <a:rPr lang="en-GB" sz="1600" b="1" dirty="0" smtClean="0">
                <a:solidFill>
                  <a:prstClr val="black"/>
                </a:solidFill>
              </a:rPr>
              <a:t> </a:t>
            </a:r>
            <a:endParaRPr lang="en-GB" sz="1600" b="1" dirty="0">
              <a:solidFill>
                <a:prstClr val="black"/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2704371" y="2395450"/>
            <a:ext cx="6342406" cy="0"/>
          </a:xfrm>
          <a:prstGeom prst="line">
            <a:avLst/>
          </a:prstGeom>
          <a:ln w="161925">
            <a:solidFill>
              <a:schemeClr val="accent1"/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flipH="1">
            <a:off x="4629939" y="4903935"/>
            <a:ext cx="4339565" cy="6459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H="1" flipV="1">
            <a:off x="4716727" y="2764633"/>
            <a:ext cx="1921" cy="2060167"/>
          </a:xfrm>
          <a:prstGeom prst="line">
            <a:avLst/>
          </a:prstGeom>
          <a:ln w="190500"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1251896" y="2033022"/>
            <a:ext cx="1281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CI 2.0</a:t>
            </a:r>
            <a:endParaRPr lang="en-GB" sz="36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9502873" y="771808"/>
            <a:ext cx="1609306" cy="2006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sz="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Ver. 4 JLF, juin 2021</a:t>
            </a:r>
            <a:endParaRPr lang="fr-FR" sz="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Flèche vers le haut 82"/>
          <p:cNvSpPr/>
          <p:nvPr/>
        </p:nvSpPr>
        <p:spPr>
          <a:xfrm rot="5400000">
            <a:off x="9342692" y="3506889"/>
            <a:ext cx="100152" cy="186760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ZoneTexte 115"/>
          <p:cNvSpPr txBox="1"/>
          <p:nvPr/>
        </p:nvSpPr>
        <p:spPr>
          <a:xfrm>
            <a:off x="9502873" y="3334811"/>
            <a:ext cx="1129517" cy="530915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Révision OK</a:t>
            </a:r>
          </a:p>
          <a:p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: Jules</a:t>
            </a:r>
          </a:p>
          <a:p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Cc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 : Jean,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Moussa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989796" y="2071450"/>
            <a:ext cx="1080000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100"/>
            </a:lvl1pPr>
          </a:lstStyle>
          <a:p>
            <a:r>
              <a:rPr lang="fr-FR" sz="1200" dirty="0" smtClean="0">
                <a:solidFill>
                  <a:prstClr val="black"/>
                </a:solidFill>
              </a:rPr>
              <a:t>Choix et analyse </a:t>
            </a:r>
          </a:p>
          <a:p>
            <a:r>
              <a:rPr lang="fr-FR" sz="1200" dirty="0" smtClean="0">
                <a:solidFill>
                  <a:prstClr val="black"/>
                </a:solidFill>
              </a:rPr>
              <a:t>du fichier</a:t>
            </a:r>
            <a:endParaRPr lang="fr-FR" sz="1200" dirty="0">
              <a:solidFill>
                <a:prstClr val="black"/>
              </a:solidFill>
            </a:endParaRPr>
          </a:p>
        </p:txBody>
      </p:sp>
      <p:cxnSp>
        <p:nvCxnSpPr>
          <p:cNvPr id="36" name="Connecteur droit 35"/>
          <p:cNvCxnSpPr/>
          <p:nvPr/>
        </p:nvCxnSpPr>
        <p:spPr>
          <a:xfrm flipH="1">
            <a:off x="8844233" y="2679353"/>
            <a:ext cx="17661" cy="2069828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8470130" y="3276269"/>
            <a:ext cx="765866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sz="2400" b="1" dirty="0" smtClean="0"/>
              <a:t>T1</a:t>
            </a:r>
            <a:endParaRPr lang="fr-FR" sz="2400" b="1" dirty="0"/>
          </a:p>
        </p:txBody>
      </p:sp>
      <p:sp>
        <p:nvSpPr>
          <p:cNvPr id="114" name="ZoneTexte 113"/>
          <p:cNvSpPr txBox="1"/>
          <p:nvPr/>
        </p:nvSpPr>
        <p:spPr>
          <a:xfrm>
            <a:off x="8251628" y="2072714"/>
            <a:ext cx="1202871" cy="6454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Commit 1</a:t>
            </a:r>
            <a:endParaRPr lang="fr-FR" dirty="0"/>
          </a:p>
        </p:txBody>
      </p:sp>
      <p:sp>
        <p:nvSpPr>
          <p:cNvPr id="80" name="ZoneTexte 79"/>
          <p:cNvSpPr txBox="1"/>
          <p:nvPr/>
        </p:nvSpPr>
        <p:spPr>
          <a:xfrm>
            <a:off x="8493063" y="4583164"/>
            <a:ext cx="720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endParaRPr lang="fr-FR" dirty="0" smtClean="0"/>
          </a:p>
        </p:txBody>
      </p:sp>
      <p:sp>
        <p:nvSpPr>
          <p:cNvPr id="67" name="ZoneTexte 66"/>
          <p:cNvSpPr txBox="1"/>
          <p:nvPr/>
        </p:nvSpPr>
        <p:spPr>
          <a:xfrm>
            <a:off x="6752911" y="2072714"/>
            <a:ext cx="1202871" cy="6454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restructuration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7030346" y="4583164"/>
            <a:ext cx="648000" cy="64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sz="2400" b="1" dirty="0" smtClean="0"/>
              <a:t>T2</a:t>
            </a:r>
            <a:endParaRPr lang="fr-FR" sz="2400" b="1" i="1" dirty="0" smtClean="0"/>
          </a:p>
        </p:txBody>
      </p:sp>
      <p:sp>
        <p:nvSpPr>
          <p:cNvPr id="131" name="ZoneTexte 130"/>
          <p:cNvSpPr txBox="1"/>
          <p:nvPr/>
        </p:nvSpPr>
        <p:spPr>
          <a:xfrm>
            <a:off x="6789146" y="3818895"/>
            <a:ext cx="1130400" cy="530915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Révision OK</a:t>
            </a:r>
          </a:p>
          <a:p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: Jean</a:t>
            </a:r>
          </a:p>
          <a:p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Cc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: Jules, Birahime</a:t>
            </a:r>
          </a:p>
        </p:txBody>
      </p:sp>
      <p:sp>
        <p:nvSpPr>
          <p:cNvPr id="61" name="Flèche vers le haut 60"/>
          <p:cNvSpPr/>
          <p:nvPr/>
        </p:nvSpPr>
        <p:spPr>
          <a:xfrm flipH="1">
            <a:off x="7321308" y="4385229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24" name="Connecteur droit avec flèche 1023"/>
          <p:cNvCxnSpPr/>
          <p:nvPr/>
        </p:nvCxnSpPr>
        <p:spPr>
          <a:xfrm>
            <a:off x="4716462" y="4898900"/>
            <a:ext cx="2450" cy="789263"/>
          </a:xfrm>
          <a:prstGeom prst="straightConnector1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8" name="ZoneTexte 87"/>
          <p:cNvSpPr txBox="1"/>
          <p:nvPr/>
        </p:nvSpPr>
        <p:spPr>
          <a:xfrm>
            <a:off x="3976506" y="1177808"/>
            <a:ext cx="1505044" cy="553998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sz="1050" b="1" dirty="0">
                <a:solidFill>
                  <a:schemeClr val="accent6">
                    <a:lumMod val="75000"/>
                  </a:schemeClr>
                </a:solidFill>
              </a:rPr>
              <a:t>Démarrage d’un nouveau code</a:t>
            </a:r>
          </a:p>
          <a:p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: Jules, </a:t>
            </a:r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Cc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: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Jean, Moussa</a:t>
            </a:r>
          </a:p>
        </p:txBody>
      </p:sp>
      <p:sp>
        <p:nvSpPr>
          <p:cNvPr id="106" name="Flèche vers le haut 105"/>
          <p:cNvSpPr/>
          <p:nvPr/>
        </p:nvSpPr>
        <p:spPr>
          <a:xfrm>
            <a:off x="4684649" y="1841565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ZoneTexte 111"/>
          <p:cNvSpPr txBox="1"/>
          <p:nvPr/>
        </p:nvSpPr>
        <p:spPr>
          <a:xfrm>
            <a:off x="4387707" y="2071450"/>
            <a:ext cx="659961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sz="2400" b="1" dirty="0" smtClean="0"/>
              <a:t>T0</a:t>
            </a:r>
            <a:endParaRPr lang="fr-FR" sz="2400" b="1" dirty="0"/>
          </a:p>
        </p:txBody>
      </p:sp>
      <p:sp>
        <p:nvSpPr>
          <p:cNvPr id="132" name="ZoneTexte 131"/>
          <p:cNvSpPr txBox="1"/>
          <p:nvPr/>
        </p:nvSpPr>
        <p:spPr>
          <a:xfrm>
            <a:off x="2852237" y="4638964"/>
            <a:ext cx="1256783" cy="536400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square" rtlCol="0" anchor="ctr" anchorCtr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Décision A ou B</a:t>
            </a:r>
            <a:endParaRPr lang="fr-FR" sz="105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fr-FR" dirty="0" err="1" smtClean="0">
                <a:solidFill>
                  <a:schemeClr val="accent6">
                    <a:lumMod val="75000"/>
                  </a:schemeClr>
                </a:solidFill>
              </a:rPr>
              <a:t>dev-Inf</a:t>
            </a:r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4393687" y="4584428"/>
            <a:ext cx="648000" cy="64547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100"/>
            </a:lvl1pPr>
          </a:lstStyle>
          <a:p>
            <a:r>
              <a:rPr lang="fr-FR" sz="2400" b="1" dirty="0" smtClean="0"/>
              <a:t>T3</a:t>
            </a:r>
            <a:endParaRPr lang="fr-FR" sz="2400" b="1" i="1" dirty="0"/>
          </a:p>
        </p:txBody>
      </p:sp>
      <p:sp>
        <p:nvSpPr>
          <p:cNvPr id="63" name="Flèche vers le haut 62"/>
          <p:cNvSpPr/>
          <p:nvPr/>
        </p:nvSpPr>
        <p:spPr>
          <a:xfrm rot="16200000">
            <a:off x="4200556" y="4835156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623118" y="2071450"/>
            <a:ext cx="720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endParaRPr lang="fr-FR" dirty="0" smtClean="0"/>
          </a:p>
        </p:txBody>
      </p:sp>
      <p:sp>
        <p:nvSpPr>
          <p:cNvPr id="56" name="ZoneTexte 55"/>
          <p:cNvSpPr txBox="1"/>
          <p:nvPr/>
        </p:nvSpPr>
        <p:spPr>
          <a:xfrm>
            <a:off x="5623118" y="4584428"/>
            <a:ext cx="720000" cy="6454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100"/>
            </a:lvl1pPr>
          </a:lstStyle>
          <a:p>
            <a:endParaRPr lang="fr-FR" sz="1200" dirty="0" smtClean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518" y="2166850"/>
            <a:ext cx="457200" cy="457200"/>
          </a:xfrm>
          <a:prstGeom prst="rect">
            <a:avLst/>
          </a:prstGeom>
        </p:spPr>
      </p:pic>
      <p:sp>
        <p:nvSpPr>
          <p:cNvPr id="66" name="ZoneTexte 65"/>
          <p:cNvSpPr txBox="1"/>
          <p:nvPr/>
        </p:nvSpPr>
        <p:spPr>
          <a:xfrm>
            <a:off x="9338173" y="5698127"/>
            <a:ext cx="1302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36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GB" dirty="0"/>
              <a:t>CI 3.0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4357687" y="3242541"/>
            <a:ext cx="720000" cy="6454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100"/>
            </a:lvl1pPr>
          </a:lstStyle>
          <a:p>
            <a:endParaRPr lang="fr-FR" sz="1200" dirty="0" smtClean="0"/>
          </a:p>
        </p:txBody>
      </p:sp>
      <p:sp>
        <p:nvSpPr>
          <p:cNvPr id="69" name="ZoneTexte 68"/>
          <p:cNvSpPr txBox="1"/>
          <p:nvPr/>
        </p:nvSpPr>
        <p:spPr>
          <a:xfrm>
            <a:off x="6994346" y="5698556"/>
            <a:ext cx="720000" cy="6454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100"/>
            </a:lvl1pPr>
          </a:lstStyle>
          <a:p>
            <a:endParaRPr lang="fr-FR" sz="1200" dirty="0" smtClean="0"/>
          </a:p>
        </p:txBody>
      </p:sp>
      <p:sp>
        <p:nvSpPr>
          <p:cNvPr id="30" name="Ellipse 29"/>
          <p:cNvSpPr/>
          <p:nvPr/>
        </p:nvSpPr>
        <p:spPr>
          <a:xfrm>
            <a:off x="4497476" y="4001453"/>
            <a:ext cx="440422" cy="44042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0" name="Ellipse 69"/>
          <p:cNvSpPr/>
          <p:nvPr/>
        </p:nvSpPr>
        <p:spPr>
          <a:xfrm>
            <a:off x="4497476" y="5383331"/>
            <a:ext cx="440422" cy="44042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72" name="ZoneTexte 71"/>
          <p:cNvSpPr txBox="1"/>
          <p:nvPr/>
        </p:nvSpPr>
        <p:spPr>
          <a:xfrm>
            <a:off x="5428498" y="5698556"/>
            <a:ext cx="1109241" cy="64547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100"/>
            </a:lvl1pPr>
          </a:lstStyle>
          <a:p>
            <a:r>
              <a:rPr lang="fr-FR" sz="1200" dirty="0" smtClean="0"/>
              <a:t>Accréditation</a:t>
            </a:r>
          </a:p>
          <a:p>
            <a:r>
              <a:rPr lang="fr-FR" sz="1200" i="1" dirty="0" smtClean="0"/>
              <a:t>(texte licence)</a:t>
            </a:r>
            <a:endParaRPr lang="fr-FR" sz="1200" i="1" dirty="0"/>
          </a:p>
        </p:txBody>
      </p:sp>
      <p:pic>
        <p:nvPicPr>
          <p:cNvPr id="74" name="Image 7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9087" y="3336677"/>
            <a:ext cx="457200" cy="457200"/>
          </a:xfrm>
          <a:prstGeom prst="rect">
            <a:avLst/>
          </a:prstGeom>
        </p:spPr>
      </p:pic>
      <p:pic>
        <p:nvPicPr>
          <p:cNvPr id="75" name="Image 7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746" y="5792692"/>
            <a:ext cx="457200" cy="457200"/>
          </a:xfrm>
          <a:prstGeom prst="rect">
            <a:avLst/>
          </a:prstGeom>
        </p:spPr>
      </p:pic>
      <p:pic>
        <p:nvPicPr>
          <p:cNvPr id="79" name="Image 7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518" y="4678564"/>
            <a:ext cx="457200" cy="457200"/>
          </a:xfrm>
          <a:prstGeom prst="rect">
            <a:avLst/>
          </a:prstGeom>
        </p:spPr>
      </p:pic>
      <p:pic>
        <p:nvPicPr>
          <p:cNvPr id="81" name="Image 8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4463" y="4678564"/>
            <a:ext cx="457200" cy="457200"/>
          </a:xfrm>
          <a:prstGeom prst="rect">
            <a:avLst/>
          </a:prstGeom>
        </p:spPr>
      </p:pic>
      <p:grpSp>
        <p:nvGrpSpPr>
          <p:cNvPr id="39" name="Groupe 38"/>
          <p:cNvGrpSpPr/>
          <p:nvPr/>
        </p:nvGrpSpPr>
        <p:grpSpPr>
          <a:xfrm>
            <a:off x="1857404" y="130900"/>
            <a:ext cx="8439894" cy="709667"/>
            <a:chOff x="2210919" y="62141"/>
            <a:chExt cx="8439894" cy="709667"/>
          </a:xfrm>
        </p:grpSpPr>
        <p:sp>
          <p:nvSpPr>
            <p:cNvPr id="24" name="ZoneTexte 23"/>
            <p:cNvSpPr txBox="1"/>
            <p:nvPr/>
          </p:nvSpPr>
          <p:spPr>
            <a:xfrm>
              <a:off x="4420497" y="268767"/>
              <a:ext cx="846057" cy="46166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contourW="12700" prstMaterial="metal">
              <a:bevelT w="25400" h="57150" prst="angle"/>
              <a:contourClr>
                <a:schemeClr val="tx2"/>
              </a:contourClr>
            </a:sp3d>
          </p:spPr>
          <p:txBody>
            <a:bodyPr wrap="none" rtlCol="0" anchor="ctr">
              <a:noAutofit/>
            </a:bodyPr>
            <a:lstStyle>
              <a:defPPr>
                <a:defRPr lang="fr-FR"/>
              </a:defPPr>
              <a:lvl1pPr algn="ctr">
                <a:defRPr sz="1200">
                  <a:solidFill>
                    <a:prstClr val="black"/>
                  </a:solidFill>
                </a:defRPr>
              </a:lvl1pPr>
            </a:lstStyle>
            <a:p>
              <a:r>
                <a:rPr lang="fr-FR" dirty="0" smtClean="0"/>
                <a:t>Activité</a:t>
              </a:r>
            </a:p>
            <a:p>
              <a:r>
                <a:rPr lang="fr-FR" b="1" dirty="0" smtClean="0">
                  <a:solidFill>
                    <a:schemeClr val="accent6">
                      <a:lumMod val="75000"/>
                    </a:schemeClr>
                  </a:solidFill>
                </a:rPr>
                <a:t>Pa Jules</a:t>
              </a:r>
              <a:endParaRPr lang="fr-FR" dirty="0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5420788" y="268767"/>
              <a:ext cx="684996" cy="4616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contourW="12700" prstMaterial="metal">
              <a:bevelT w="25400" h="57150" prst="angle"/>
              <a:contourClr>
                <a:schemeClr val="tx2"/>
              </a:contourClr>
            </a:sp3d>
          </p:spPr>
          <p:txBody>
            <a:bodyPr wrap="none" rtlCol="0" anchor="ctr">
              <a:noAutofit/>
            </a:bodyPr>
            <a:lstStyle>
              <a:defPPr>
                <a:defRPr lang="fr-FR"/>
              </a:defPPr>
              <a:lvl1pPr algn="ctr">
                <a:defRPr sz="1200">
                  <a:solidFill>
                    <a:prstClr val="black"/>
                  </a:solidFill>
                </a:defRPr>
              </a:lvl1pPr>
            </a:lstStyle>
            <a:p>
              <a:r>
                <a:rPr lang="fr-FR" dirty="0"/>
                <a:t>Activité</a:t>
              </a:r>
              <a:br>
                <a:rPr lang="fr-FR" dirty="0"/>
              </a:br>
              <a:r>
                <a:rPr lang="fr-FR" b="1" dirty="0" smtClean="0">
                  <a:solidFill>
                    <a:schemeClr val="accent2">
                      <a:lumMod val="75000"/>
                    </a:schemeClr>
                  </a:solidFill>
                </a:rPr>
                <a:t>Moussa</a:t>
              </a:r>
              <a:endParaRPr lang="fr-FR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3373069" y="268767"/>
              <a:ext cx="893194" cy="4616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extrusionH="76200" contourW="12700" prstMaterial="metal">
              <a:bevelT w="25400" h="44450" prst="angle"/>
              <a:extrusionClr>
                <a:schemeClr val="bg1"/>
              </a:extrusionClr>
              <a:contourClr>
                <a:schemeClr val="accent1"/>
              </a:contourClr>
            </a:sp3d>
          </p:spPr>
          <p:txBody>
            <a:bodyPr wrap="none" rtlCol="0" anchor="ctr">
              <a:noAutofit/>
            </a:bodyPr>
            <a:lstStyle>
              <a:defPPr>
                <a:defRPr lang="fr-FR"/>
              </a:defPPr>
              <a:lvl1pPr algn="ctr">
                <a:defRPr sz="1200">
                  <a:solidFill>
                    <a:prstClr val="black"/>
                  </a:solidFill>
                </a:defRPr>
              </a:lvl1pPr>
            </a:lstStyle>
            <a:p>
              <a:r>
                <a:rPr lang="fr-FR" dirty="0"/>
                <a:t>Activité</a:t>
              </a:r>
              <a:br>
                <a:rPr lang="fr-FR" dirty="0"/>
              </a:br>
              <a:r>
                <a:rPr lang="fr-FR" b="1" dirty="0" smtClean="0">
                  <a:solidFill>
                    <a:srgbClr val="00B050"/>
                  </a:solidFill>
                </a:rPr>
                <a:t>Birahime</a:t>
              </a:r>
              <a:endParaRPr lang="fr-FR" b="1" dirty="0">
                <a:solidFill>
                  <a:srgbClr val="00B050"/>
                </a:solidFill>
              </a:endParaRPr>
            </a:p>
          </p:txBody>
        </p:sp>
        <p:grpSp>
          <p:nvGrpSpPr>
            <p:cNvPr id="37" name="Groupe 36"/>
            <p:cNvGrpSpPr/>
            <p:nvPr/>
          </p:nvGrpSpPr>
          <p:grpSpPr>
            <a:xfrm>
              <a:off x="8563726" y="279573"/>
              <a:ext cx="764953" cy="468622"/>
              <a:chOff x="8563726" y="279573"/>
              <a:chExt cx="764953" cy="468622"/>
            </a:xfrm>
          </p:grpSpPr>
          <p:sp>
            <p:nvSpPr>
              <p:cNvPr id="51" name="ZoneTexte 50"/>
              <p:cNvSpPr txBox="1"/>
              <p:nvPr/>
            </p:nvSpPr>
            <p:spPr>
              <a:xfrm>
                <a:off x="8563726" y="279573"/>
                <a:ext cx="764953" cy="253916"/>
              </a:xfrm>
              <a:prstGeom prst="rect">
                <a:avLst/>
              </a:prstGeom>
              <a:solidFill>
                <a:srgbClr val="FAFAFA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  <a:softEdge rad="31750"/>
              </a:effectLst>
            </p:spPr>
            <p:txBody>
              <a:bodyPr wrap="none" rtlCol="0">
                <a:spAutoFit/>
              </a:bodyPr>
              <a:lstStyle>
                <a:defPPr>
                  <a:defRPr lang="fr-FR"/>
                </a:defPPr>
                <a:lvl1pPr algn="ctr">
                  <a:defRPr sz="900"/>
                </a:lvl1pPr>
              </a:lstStyle>
              <a:p>
                <a:r>
                  <a:rPr lang="fr-FR" sz="1050" b="1" dirty="0">
                    <a:solidFill>
                      <a:schemeClr val="accent6">
                        <a:lumMod val="75000"/>
                      </a:schemeClr>
                    </a:solidFill>
                  </a:rPr>
                  <a:t>Envoi mail</a:t>
                </a:r>
              </a:p>
            </p:txBody>
          </p:sp>
          <p:sp>
            <p:nvSpPr>
              <p:cNvPr id="64" name="Flèche vers le haut 63"/>
              <p:cNvSpPr/>
              <p:nvPr/>
            </p:nvSpPr>
            <p:spPr>
              <a:xfrm>
                <a:off x="8881219" y="577820"/>
                <a:ext cx="66077" cy="170375"/>
              </a:xfrm>
              <a:prstGeom prst="upArrow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62" name="Connecteur droit 61"/>
            <p:cNvCxnSpPr/>
            <p:nvPr/>
          </p:nvCxnSpPr>
          <p:spPr>
            <a:xfrm flipH="1" flipV="1">
              <a:off x="5057926" y="62141"/>
              <a:ext cx="3312368" cy="19415"/>
            </a:xfrm>
            <a:prstGeom prst="line">
              <a:avLst/>
            </a:prstGeom>
            <a:solidFill>
              <a:schemeClr val="tx1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25" name="Groupe 24"/>
            <p:cNvGrpSpPr/>
            <p:nvPr/>
          </p:nvGrpSpPr>
          <p:grpSpPr>
            <a:xfrm>
              <a:off x="2210919" y="217810"/>
              <a:ext cx="986904" cy="553998"/>
              <a:chOff x="2461915" y="135321"/>
              <a:chExt cx="986904" cy="553998"/>
            </a:xfrm>
          </p:grpSpPr>
          <p:sp>
            <p:nvSpPr>
              <p:cNvPr id="73" name="ZoneTexte 72"/>
              <p:cNvSpPr txBox="1"/>
              <p:nvPr/>
            </p:nvSpPr>
            <p:spPr>
              <a:xfrm>
                <a:off x="2461915" y="135321"/>
                <a:ext cx="69995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100" dirty="0" smtClean="0">
                    <a:solidFill>
                      <a:prstClr val="black"/>
                    </a:solidFill>
                  </a:rPr>
                  <a:t>Flux</a:t>
                </a:r>
                <a:r>
                  <a:rPr lang="fr-FR" sz="1100" dirty="0">
                    <a:solidFill>
                      <a:prstClr val="black"/>
                    </a:solidFill>
                  </a:rPr>
                  <a:t/>
                </a:r>
                <a:br>
                  <a:rPr lang="fr-FR" sz="1100" dirty="0">
                    <a:solidFill>
                      <a:prstClr val="black"/>
                    </a:solidFill>
                  </a:rPr>
                </a:br>
                <a:r>
                  <a:rPr lang="fr-FR" sz="800" dirty="0">
                    <a:solidFill>
                      <a:prstClr val="black"/>
                    </a:solidFill>
                  </a:rPr>
                  <a:t/>
                </a:r>
                <a:br>
                  <a:rPr lang="fr-FR" sz="800" dirty="0">
                    <a:solidFill>
                      <a:prstClr val="black"/>
                    </a:solidFill>
                  </a:rPr>
                </a:br>
                <a:r>
                  <a:rPr lang="fr-FR" sz="1100" dirty="0" smtClean="0">
                    <a:solidFill>
                      <a:prstClr val="black"/>
                    </a:solidFill>
                  </a:rPr>
                  <a:t>révision</a:t>
                </a:r>
                <a:endParaRPr lang="fr-FR" sz="1100" dirty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53" name="Connecteur droit avec flèche 52"/>
              <p:cNvCxnSpPr/>
              <p:nvPr/>
            </p:nvCxnSpPr>
            <p:spPr>
              <a:xfrm>
                <a:off x="2461915" y="404500"/>
                <a:ext cx="986904" cy="15640"/>
              </a:xfrm>
              <a:prstGeom prst="straightConnector1">
                <a:avLst/>
              </a:prstGeom>
              <a:ln w="104775">
                <a:solidFill>
                  <a:schemeClr val="accent1"/>
                </a:solidFill>
                <a:headEnd type="oval" w="sm" len="sm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9" name="ZoneTexte 88"/>
            <p:cNvSpPr txBox="1"/>
            <p:nvPr/>
          </p:nvSpPr>
          <p:spPr>
            <a:xfrm>
              <a:off x="6260017" y="263977"/>
              <a:ext cx="684996" cy="46166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9050"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contourW="12700" prstMaterial="metal">
              <a:bevelT w="25400" h="57150" prst="angle"/>
              <a:contourClr>
                <a:schemeClr val="tx2"/>
              </a:contourClr>
            </a:sp3d>
          </p:spPr>
          <p:txBody>
            <a:bodyPr wrap="none" rtlCol="0" anchor="ctr">
              <a:noAutofit/>
            </a:bodyPr>
            <a:lstStyle>
              <a:defPPr>
                <a:defRPr lang="fr-FR"/>
              </a:defPPr>
              <a:lvl1pPr algn="ctr">
                <a:defRPr sz="1200">
                  <a:solidFill>
                    <a:prstClr val="black"/>
                  </a:solidFill>
                </a:defRPr>
              </a:lvl1pPr>
            </a:lstStyle>
            <a:p>
              <a:r>
                <a:rPr lang="fr-FR" dirty="0">
                  <a:solidFill>
                    <a:schemeClr val="tx1"/>
                  </a:solidFill>
                </a:rPr>
                <a:t>Activité</a:t>
              </a:r>
              <a:r>
                <a:rPr lang="fr-FR" dirty="0">
                  <a:solidFill>
                    <a:schemeClr val="bg1"/>
                  </a:solidFill>
                </a:rPr>
                <a:t/>
              </a:r>
              <a:br>
                <a:rPr lang="fr-FR" dirty="0">
                  <a:solidFill>
                    <a:schemeClr val="bg1"/>
                  </a:solidFill>
                </a:rPr>
              </a:br>
              <a:r>
                <a:rPr lang="fr-FR" b="1" dirty="0" smtClean="0">
                  <a:solidFill>
                    <a:schemeClr val="bg1"/>
                  </a:solidFill>
                </a:rPr>
                <a:t>Jean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  <p:grpSp>
          <p:nvGrpSpPr>
            <p:cNvPr id="27" name="Groupe 26"/>
            <p:cNvGrpSpPr/>
            <p:nvPr/>
          </p:nvGrpSpPr>
          <p:grpSpPr>
            <a:xfrm>
              <a:off x="7281132" y="266209"/>
              <a:ext cx="1235178" cy="457200"/>
              <a:chOff x="7356882" y="788732"/>
              <a:chExt cx="1235178" cy="457200"/>
            </a:xfrm>
          </p:grpSpPr>
          <p:pic>
            <p:nvPicPr>
              <p:cNvPr id="65" name="Image 6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56882" y="788732"/>
                <a:ext cx="457200" cy="457200"/>
              </a:xfrm>
              <a:prstGeom prst="rect">
                <a:avLst/>
              </a:prstGeom>
            </p:spPr>
          </p:pic>
          <p:sp>
            <p:nvSpPr>
              <p:cNvPr id="26" name="Rectangle 25"/>
              <p:cNvSpPr/>
              <p:nvPr/>
            </p:nvSpPr>
            <p:spPr>
              <a:xfrm>
                <a:off x="7764852" y="801889"/>
                <a:ext cx="827208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1100" dirty="0" smtClean="0"/>
                  <a:t>MAJ fichier</a:t>
                </a:r>
                <a:r>
                  <a:rPr lang="fr-FR" sz="1100" dirty="0"/>
                  <a:t> </a:t>
                </a:r>
                <a:r>
                  <a:rPr lang="fr-FR" sz="1100" dirty="0" smtClean="0"/>
                  <a:t>suivi</a:t>
                </a:r>
                <a:endParaRPr lang="fr-FR" sz="1100" dirty="0"/>
              </a:p>
            </p:txBody>
          </p:sp>
        </p:grpSp>
        <p:grpSp>
          <p:nvGrpSpPr>
            <p:cNvPr id="35" name="Groupe 34"/>
            <p:cNvGrpSpPr/>
            <p:nvPr/>
          </p:nvGrpSpPr>
          <p:grpSpPr>
            <a:xfrm>
              <a:off x="9573135" y="280878"/>
              <a:ext cx="1077678" cy="440422"/>
              <a:chOff x="9573135" y="280878"/>
              <a:chExt cx="1077678" cy="440422"/>
            </a:xfrm>
          </p:grpSpPr>
          <p:sp>
            <p:nvSpPr>
              <p:cNvPr id="82" name="Ellipse 81"/>
              <p:cNvSpPr/>
              <p:nvPr/>
            </p:nvSpPr>
            <p:spPr>
              <a:xfrm>
                <a:off x="9573135" y="280878"/>
                <a:ext cx="440422" cy="440422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19050"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contourW="12700" prstMaterial="metal">
                <a:bevelT w="25400" h="57150" prst="angle"/>
                <a:contourClr>
                  <a:schemeClr val="tx2"/>
                </a:contourClr>
              </a:sp3d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fr-FR" sz="2400" b="1" dirty="0" smtClean="0">
                    <a:solidFill>
                      <a:schemeClr val="bg1"/>
                    </a:solidFill>
                  </a:rPr>
                  <a:t>x</a:t>
                </a:r>
                <a:endParaRPr lang="fr-FR" sz="2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9934194" y="351925"/>
                <a:ext cx="716619" cy="261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r-FR" sz="1100" dirty="0" smtClean="0"/>
                  <a:t>décision</a:t>
                </a:r>
                <a:endParaRPr lang="fr-FR" sz="11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8672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70326" y="4918813"/>
            <a:ext cx="9998991" cy="55316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753074" y="4969350"/>
            <a:ext cx="846057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Activité</a:t>
            </a:r>
          </a:p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Pa Jules</a:t>
            </a:r>
            <a:endParaRPr lang="fr-FR" dirty="0"/>
          </a:p>
        </p:txBody>
      </p:sp>
      <p:sp>
        <p:nvSpPr>
          <p:cNvPr id="46" name="ZoneTexte 45"/>
          <p:cNvSpPr txBox="1"/>
          <p:nvPr/>
        </p:nvSpPr>
        <p:spPr>
          <a:xfrm>
            <a:off x="4826657" y="4969350"/>
            <a:ext cx="684996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/>
              <a:t>Activité</a:t>
            </a:r>
            <a:br>
              <a:rPr lang="fr-FR" dirty="0"/>
            </a:b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Moussa</a:t>
            </a:r>
            <a:endParaRPr lang="fr-F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2742970" y="4969350"/>
            <a:ext cx="89319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/>
              <a:t>Activité</a:t>
            </a:r>
            <a:br>
              <a:rPr lang="fr-FR" dirty="0"/>
            </a:br>
            <a:r>
              <a:rPr lang="fr-FR" b="1" dirty="0" smtClean="0">
                <a:solidFill>
                  <a:srgbClr val="00B050"/>
                </a:solidFill>
              </a:rPr>
              <a:t>Birahime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41104" y="5072490"/>
            <a:ext cx="832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prstClr val="black"/>
                </a:solidFill>
              </a:rPr>
              <a:t>Légende : </a:t>
            </a:r>
          </a:p>
        </p:txBody>
      </p:sp>
      <p:grpSp>
        <p:nvGrpSpPr>
          <p:cNvPr id="78" name="Groupe 77"/>
          <p:cNvGrpSpPr/>
          <p:nvPr/>
        </p:nvGrpSpPr>
        <p:grpSpPr>
          <a:xfrm>
            <a:off x="6945440" y="4988728"/>
            <a:ext cx="1144865" cy="447108"/>
            <a:chOff x="7778453" y="6015173"/>
            <a:chExt cx="1144865" cy="377934"/>
          </a:xfrm>
        </p:grpSpPr>
        <p:sp>
          <p:nvSpPr>
            <p:cNvPr id="51" name="ZoneTexte 50"/>
            <p:cNvSpPr txBox="1"/>
            <p:nvPr/>
          </p:nvSpPr>
          <p:spPr>
            <a:xfrm>
              <a:off x="7778453" y="6015173"/>
              <a:ext cx="1144865" cy="195119"/>
            </a:xfrm>
            <a:prstGeom prst="rect">
              <a:avLst/>
            </a:prstGeom>
            <a:solidFill>
              <a:srgbClr val="FAFAFA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  <a:softEdge rad="31750"/>
            </a:effectLst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ctr">
                <a:defRPr sz="900"/>
              </a:lvl1pPr>
            </a:lstStyle>
            <a:p>
              <a:r>
                <a:rPr lang="fr-FR" dirty="0" smtClean="0">
                  <a:solidFill>
                    <a:prstClr val="black"/>
                  </a:solidFill>
                </a:rPr>
                <a:t>Envoie mail effectué</a:t>
              </a:r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64" name="Flèche vers le haut 63"/>
            <p:cNvSpPr/>
            <p:nvPr/>
          </p:nvSpPr>
          <p:spPr>
            <a:xfrm>
              <a:off x="8285903" y="6249091"/>
              <a:ext cx="66077" cy="144016"/>
            </a:xfrm>
            <a:prstGeom prst="upArrow">
              <a:avLst/>
            </a:prstGeom>
            <a:solidFill>
              <a:schemeClr val="tx1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</p:grpSp>
      <p:cxnSp>
        <p:nvCxnSpPr>
          <p:cNvPr id="62" name="Connecteur droit 61"/>
          <p:cNvCxnSpPr/>
          <p:nvPr/>
        </p:nvCxnSpPr>
        <p:spPr>
          <a:xfrm flipH="1" flipV="1">
            <a:off x="4402738" y="4762724"/>
            <a:ext cx="3312368" cy="19415"/>
          </a:xfrm>
          <a:prstGeom prst="line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24" name="Connecteur droit avec flèche 1023"/>
          <p:cNvCxnSpPr/>
          <p:nvPr/>
        </p:nvCxnSpPr>
        <p:spPr>
          <a:xfrm>
            <a:off x="4431288" y="4242097"/>
            <a:ext cx="2450" cy="789263"/>
          </a:xfrm>
          <a:prstGeom prst="straightConnector1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" name="Connecteur droit 3"/>
          <p:cNvCxnSpPr/>
          <p:nvPr/>
        </p:nvCxnSpPr>
        <p:spPr>
          <a:xfrm>
            <a:off x="1884846" y="2267118"/>
            <a:ext cx="8090323" cy="0"/>
          </a:xfrm>
          <a:prstGeom prst="line">
            <a:avLst/>
          </a:prstGeom>
          <a:ln w="161925">
            <a:solidFill>
              <a:schemeClr val="accent1"/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9808149" y="2489297"/>
            <a:ext cx="4507" cy="1513301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flipH="1" flipV="1">
            <a:off x="1884846" y="4227835"/>
            <a:ext cx="7819812" cy="37369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V="1">
            <a:off x="1864359" y="2557095"/>
            <a:ext cx="8961" cy="1761328"/>
          </a:xfrm>
          <a:prstGeom prst="line">
            <a:avLst/>
          </a:prstGeom>
          <a:ln w="190500"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2206508" y="1945847"/>
            <a:ext cx="1080000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100"/>
            </a:lvl1pPr>
          </a:lstStyle>
          <a:p>
            <a:r>
              <a:rPr lang="fr-FR" sz="1200" dirty="0" smtClean="0">
                <a:solidFill>
                  <a:prstClr val="black"/>
                </a:solidFill>
              </a:rPr>
              <a:t>Choix et analyse </a:t>
            </a:r>
          </a:p>
          <a:p>
            <a:r>
              <a:rPr lang="fr-FR" sz="1200" dirty="0" smtClean="0">
                <a:solidFill>
                  <a:prstClr val="black"/>
                </a:solidFill>
              </a:rPr>
              <a:t>du fichier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566136" y="1945847"/>
            <a:ext cx="1135116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Mise à jour </a:t>
            </a:r>
          </a:p>
          <a:p>
            <a:r>
              <a:rPr lang="fr-FR" dirty="0" smtClean="0"/>
              <a:t>Fichier suivi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05989" y="2069892"/>
            <a:ext cx="1148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Birahime</a:t>
            </a:r>
            <a:endParaRPr lang="en-GB" sz="20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9370688" y="1953196"/>
            <a:ext cx="765866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Commit 1</a:t>
            </a:r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>
            <a:off x="10229934" y="152486"/>
            <a:ext cx="1882588" cy="27251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Ver.3 JLF, PSN, JLF, MS  mai 2021</a:t>
            </a:r>
            <a:endParaRPr lang="fr-FR" sz="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Bouton d'action : Document 70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5668187" y="5088937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cxnSp>
        <p:nvCxnSpPr>
          <p:cNvPr id="53" name="Connecteur droit avec flèche 52"/>
          <p:cNvCxnSpPr/>
          <p:nvPr/>
        </p:nvCxnSpPr>
        <p:spPr>
          <a:xfrm>
            <a:off x="1234022" y="5176635"/>
            <a:ext cx="1355213" cy="0"/>
          </a:xfrm>
          <a:prstGeom prst="straightConnector1">
            <a:avLst/>
          </a:prstGeom>
          <a:ln w="76200"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1031019" y="4878616"/>
            <a:ext cx="15398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prstClr val="black"/>
                </a:solidFill>
              </a:rPr>
              <a:t>Flux et transformation</a:t>
            </a:r>
            <a:br>
              <a:rPr lang="fr-FR" sz="1100" dirty="0">
                <a:solidFill>
                  <a:prstClr val="black"/>
                </a:solidFill>
              </a:rPr>
            </a:br>
            <a:r>
              <a:rPr lang="fr-FR" sz="800" dirty="0">
                <a:solidFill>
                  <a:prstClr val="black"/>
                </a:solidFill>
              </a:rPr>
              <a:t/>
            </a:r>
            <a:br>
              <a:rPr lang="fr-FR" sz="800" dirty="0">
                <a:solidFill>
                  <a:prstClr val="black"/>
                </a:solidFill>
              </a:rPr>
            </a:br>
            <a:r>
              <a:rPr lang="fr-FR" sz="1100" dirty="0">
                <a:solidFill>
                  <a:prstClr val="black"/>
                </a:solidFill>
              </a:rPr>
              <a:t>de l’information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5908132" y="5092094"/>
            <a:ext cx="11135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prstClr val="black"/>
                </a:solidFill>
              </a:rPr>
              <a:t>Nouveau fichier</a:t>
            </a:r>
            <a:endParaRPr lang="fr-FR" sz="1100" dirty="0">
              <a:solidFill>
                <a:prstClr val="black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5938183" y="3938422"/>
            <a:ext cx="1202871" cy="6454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100"/>
            </a:lvl1pPr>
          </a:lstStyle>
          <a:p>
            <a:r>
              <a:rPr lang="fr-FR" sz="1200" dirty="0" smtClean="0"/>
              <a:t>Mise à jour </a:t>
            </a:r>
          </a:p>
          <a:p>
            <a:r>
              <a:rPr lang="fr-FR" sz="1200" dirty="0" smtClean="0"/>
              <a:t>Fichier suivi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6011327" y="1948374"/>
            <a:ext cx="1202871" cy="6454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Travail de </a:t>
            </a:r>
          </a:p>
          <a:p>
            <a:r>
              <a:rPr lang="fr-FR" dirty="0" smtClean="0"/>
              <a:t>restructuration</a:t>
            </a:r>
            <a:endParaRPr lang="fr-FR" dirty="0"/>
          </a:p>
        </p:txBody>
      </p:sp>
      <p:sp>
        <p:nvSpPr>
          <p:cNvPr id="83" name="Flèche vers le haut 82"/>
          <p:cNvSpPr/>
          <p:nvPr/>
        </p:nvSpPr>
        <p:spPr>
          <a:xfrm rot="5400000">
            <a:off x="10179858" y="2160586"/>
            <a:ext cx="100152" cy="186760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ZoneTexte 87"/>
          <p:cNvSpPr txBox="1"/>
          <p:nvPr/>
        </p:nvSpPr>
        <p:spPr>
          <a:xfrm>
            <a:off x="3092084" y="1055759"/>
            <a:ext cx="1763623" cy="553998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non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Annonce par mail</a:t>
            </a:r>
            <a:endParaRPr lang="fr-FR" dirty="0"/>
          </a:p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du fichier en restructuration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: Jules, </a:t>
            </a:r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Cc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: </a:t>
            </a:r>
            <a:r>
              <a:rPr lang="fr-FR" sz="1050" b="1" dirty="0">
                <a:solidFill>
                  <a:schemeClr val="accent6">
                    <a:lumMod val="75000"/>
                  </a:schemeClr>
                </a:solidFill>
              </a:rPr>
              <a:t>Jean, Moussa</a:t>
            </a:r>
          </a:p>
        </p:txBody>
      </p:sp>
      <p:sp>
        <p:nvSpPr>
          <p:cNvPr id="89" name="ZoneTexte 88"/>
          <p:cNvSpPr txBox="1"/>
          <p:nvPr/>
        </p:nvSpPr>
        <p:spPr>
          <a:xfrm>
            <a:off x="8311467" y="4969350"/>
            <a:ext cx="684996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>
                <a:solidFill>
                  <a:schemeClr val="tx1"/>
                </a:solidFill>
              </a:rPr>
              <a:t>Activité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accent4">
                    <a:lumMod val="50000"/>
                  </a:schemeClr>
                </a:solidFill>
              </a:rPr>
              <a:t>Jean</a:t>
            </a:r>
            <a:endParaRPr lang="fr-FR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9272969" y="4969350"/>
            <a:ext cx="901202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/>
              <a:t>Activité</a:t>
            </a:r>
            <a:br>
              <a:rPr lang="fr-FR" dirty="0"/>
            </a:br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</a:rPr>
              <a:t>en duo</a:t>
            </a:r>
            <a:endParaRPr lang="fr-F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6" name="Flèche vers le haut 105"/>
          <p:cNvSpPr/>
          <p:nvPr/>
        </p:nvSpPr>
        <p:spPr>
          <a:xfrm>
            <a:off x="3887924" y="1668929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ZoneTexte 111"/>
          <p:cNvSpPr txBox="1"/>
          <p:nvPr/>
        </p:nvSpPr>
        <p:spPr>
          <a:xfrm>
            <a:off x="3606351" y="1945847"/>
            <a:ext cx="659961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T0</a:t>
            </a:r>
            <a:endParaRPr lang="fr-FR" dirty="0"/>
          </a:p>
        </p:txBody>
      </p:sp>
      <p:sp>
        <p:nvSpPr>
          <p:cNvPr id="114" name="ZoneTexte 113"/>
          <p:cNvSpPr txBox="1"/>
          <p:nvPr/>
        </p:nvSpPr>
        <p:spPr>
          <a:xfrm>
            <a:off x="7556347" y="1948374"/>
            <a:ext cx="1202871" cy="6454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/>
              <a:t>Contrôle de la</a:t>
            </a:r>
            <a:br>
              <a:rPr lang="fr-FR" dirty="0"/>
            </a:br>
            <a:r>
              <a:rPr lang="fr-FR" dirty="0" smtClean="0"/>
              <a:t>restructuration</a:t>
            </a:r>
            <a:endParaRPr lang="fr-FR" dirty="0"/>
          </a:p>
        </p:txBody>
      </p:sp>
      <p:sp>
        <p:nvSpPr>
          <p:cNvPr id="116" name="ZoneTexte 115"/>
          <p:cNvSpPr txBox="1"/>
          <p:nvPr/>
        </p:nvSpPr>
        <p:spPr>
          <a:xfrm>
            <a:off x="10350266" y="1785670"/>
            <a:ext cx="1528580" cy="884858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Annonce par mail</a:t>
            </a:r>
            <a:endParaRPr lang="fr-FR" dirty="0"/>
          </a:p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du travail fait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: Jules</a:t>
            </a:r>
          </a:p>
          <a:p>
            <a:r>
              <a:rPr lang="fr-FR" sz="1050" b="1" u="sng" dirty="0">
                <a:solidFill>
                  <a:schemeClr val="accent6">
                    <a:lumMod val="75000"/>
                  </a:schemeClr>
                </a:solidFill>
              </a:rPr>
              <a:t>Cc</a:t>
            </a:r>
            <a:r>
              <a:rPr lang="fr-FR" sz="1050" b="1" dirty="0">
                <a:solidFill>
                  <a:schemeClr val="accent6">
                    <a:lumMod val="75000"/>
                  </a:schemeClr>
                </a:solidFill>
              </a:rPr>
              <a:t> : Jean, 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Moussa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PJ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 : fichier</a:t>
            </a:r>
            <a:endParaRPr lang="fr-FR" sz="11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7526326" y="3947885"/>
            <a:ext cx="1022505" cy="64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Contrôle 1</a:t>
            </a:r>
          </a:p>
          <a:p>
            <a:r>
              <a:rPr lang="fr-FR" i="1" dirty="0" smtClean="0"/>
              <a:t>Et commit 2</a:t>
            </a:r>
            <a:br>
              <a:rPr lang="fr-FR" i="1" dirty="0" smtClean="0"/>
            </a:br>
            <a:r>
              <a:rPr lang="fr-FR" i="1" dirty="0" smtClean="0"/>
              <a:t>optionnel</a:t>
            </a:r>
          </a:p>
        </p:txBody>
      </p:sp>
      <p:sp>
        <p:nvSpPr>
          <p:cNvPr id="131" name="ZoneTexte 130"/>
          <p:cNvSpPr txBox="1"/>
          <p:nvPr/>
        </p:nvSpPr>
        <p:spPr>
          <a:xfrm>
            <a:off x="7090802" y="2907769"/>
            <a:ext cx="1818305" cy="907941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Annonce par mail</a:t>
            </a:r>
            <a:endParaRPr lang="fr-FR" dirty="0"/>
          </a:p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du control fait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: Jean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Cc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: Jules, Birahime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PJ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 : fichier</a:t>
            </a:r>
          </a:p>
        </p:txBody>
      </p:sp>
      <p:sp>
        <p:nvSpPr>
          <p:cNvPr id="132" name="ZoneTexte 131"/>
          <p:cNvSpPr txBox="1"/>
          <p:nvPr/>
        </p:nvSpPr>
        <p:spPr>
          <a:xfrm>
            <a:off x="4458764" y="2941037"/>
            <a:ext cx="1749215" cy="715581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Envoie par mail 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: Jules</a:t>
            </a:r>
          </a:p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Cc: Moussa, Birahime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PJ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 : fichier</a:t>
            </a:r>
          </a:p>
        </p:txBody>
      </p:sp>
      <p:sp>
        <p:nvSpPr>
          <p:cNvPr id="87" name="ZoneTexte 86"/>
          <p:cNvSpPr txBox="1"/>
          <p:nvPr/>
        </p:nvSpPr>
        <p:spPr>
          <a:xfrm>
            <a:off x="4467712" y="3933516"/>
            <a:ext cx="1202871" cy="64547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100"/>
            </a:lvl1pPr>
          </a:lstStyle>
          <a:p>
            <a:r>
              <a:rPr lang="fr-FR" sz="1200" dirty="0" smtClean="0"/>
              <a:t>Contrôle 2</a:t>
            </a:r>
            <a:br>
              <a:rPr lang="fr-FR" sz="1200" dirty="0" smtClean="0"/>
            </a:br>
            <a:r>
              <a:rPr lang="fr-FR" sz="1200" dirty="0" smtClean="0"/>
              <a:t>et commit 3</a:t>
            </a:r>
            <a:br>
              <a:rPr lang="fr-FR" sz="1200" dirty="0" smtClean="0"/>
            </a:br>
            <a:r>
              <a:rPr lang="fr-FR" sz="1200" dirty="0" smtClean="0"/>
              <a:t>optionnel</a:t>
            </a:r>
            <a:endParaRPr lang="fr-FR" sz="1200" dirty="0"/>
          </a:p>
        </p:txBody>
      </p:sp>
      <p:sp>
        <p:nvSpPr>
          <p:cNvPr id="77" name="ZoneTexte 76"/>
          <p:cNvSpPr txBox="1"/>
          <p:nvPr/>
        </p:nvSpPr>
        <p:spPr>
          <a:xfrm>
            <a:off x="3338264" y="3947885"/>
            <a:ext cx="861848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Mise à jour </a:t>
            </a:r>
          </a:p>
          <a:p>
            <a:r>
              <a:rPr lang="fr-FR" dirty="0" smtClean="0"/>
              <a:t>Fichier suivi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9186063" y="2929940"/>
            <a:ext cx="1135116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Mise à jour </a:t>
            </a:r>
          </a:p>
          <a:p>
            <a:r>
              <a:rPr lang="fr-FR" dirty="0" smtClean="0"/>
              <a:t>Fichier suivi</a:t>
            </a:r>
          </a:p>
        </p:txBody>
      </p:sp>
      <p:sp>
        <p:nvSpPr>
          <p:cNvPr id="61" name="Flèche vers le haut 60"/>
          <p:cNvSpPr/>
          <p:nvPr/>
        </p:nvSpPr>
        <p:spPr>
          <a:xfrm>
            <a:off x="8037456" y="3770313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Flèche vers le haut 62"/>
          <p:cNvSpPr/>
          <p:nvPr/>
        </p:nvSpPr>
        <p:spPr>
          <a:xfrm>
            <a:off x="5100655" y="3654610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327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27271" y="6171430"/>
            <a:ext cx="9998991" cy="55316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810019" y="6221967"/>
            <a:ext cx="846057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Activité</a:t>
            </a:r>
          </a:p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Pa Jules</a:t>
            </a:r>
            <a:endParaRPr lang="fr-FR" dirty="0"/>
          </a:p>
        </p:txBody>
      </p:sp>
      <p:sp>
        <p:nvSpPr>
          <p:cNvPr id="46" name="ZoneTexte 45"/>
          <p:cNvSpPr txBox="1"/>
          <p:nvPr/>
        </p:nvSpPr>
        <p:spPr>
          <a:xfrm>
            <a:off x="4883602" y="6221967"/>
            <a:ext cx="684996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/>
              <a:t>Activité</a:t>
            </a:r>
            <a:br>
              <a:rPr lang="fr-FR" dirty="0"/>
            </a:b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Moussa</a:t>
            </a:r>
            <a:endParaRPr lang="fr-F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2799915" y="6221967"/>
            <a:ext cx="89319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/>
              <a:t>Activité</a:t>
            </a:r>
            <a:br>
              <a:rPr lang="fr-FR" dirty="0"/>
            </a:br>
            <a:r>
              <a:rPr lang="fr-FR" b="1" dirty="0" smtClean="0">
                <a:solidFill>
                  <a:srgbClr val="00B050"/>
                </a:solidFill>
              </a:rPr>
              <a:t>Birahime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98049" y="6325107"/>
            <a:ext cx="832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prstClr val="black"/>
                </a:solidFill>
              </a:rPr>
              <a:t>Légende : </a:t>
            </a:r>
          </a:p>
        </p:txBody>
      </p:sp>
      <p:grpSp>
        <p:nvGrpSpPr>
          <p:cNvPr id="78" name="Groupe 77"/>
          <p:cNvGrpSpPr/>
          <p:nvPr/>
        </p:nvGrpSpPr>
        <p:grpSpPr>
          <a:xfrm>
            <a:off x="7002385" y="6241345"/>
            <a:ext cx="1144865" cy="447108"/>
            <a:chOff x="7778453" y="6015173"/>
            <a:chExt cx="1144865" cy="377934"/>
          </a:xfrm>
        </p:grpSpPr>
        <p:sp>
          <p:nvSpPr>
            <p:cNvPr id="51" name="ZoneTexte 50"/>
            <p:cNvSpPr txBox="1"/>
            <p:nvPr/>
          </p:nvSpPr>
          <p:spPr>
            <a:xfrm>
              <a:off x="7778453" y="6015173"/>
              <a:ext cx="1144865" cy="195119"/>
            </a:xfrm>
            <a:prstGeom prst="rect">
              <a:avLst/>
            </a:prstGeom>
            <a:solidFill>
              <a:srgbClr val="FAFAFA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  <a:softEdge rad="31750"/>
            </a:effectLst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ctr">
                <a:defRPr sz="900"/>
              </a:lvl1pPr>
            </a:lstStyle>
            <a:p>
              <a:r>
                <a:rPr lang="fr-FR" dirty="0" smtClean="0">
                  <a:solidFill>
                    <a:prstClr val="black"/>
                  </a:solidFill>
                </a:rPr>
                <a:t>Envoie mail effectué</a:t>
              </a:r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64" name="Flèche vers le haut 63"/>
            <p:cNvSpPr/>
            <p:nvPr/>
          </p:nvSpPr>
          <p:spPr>
            <a:xfrm>
              <a:off x="8285903" y="6249091"/>
              <a:ext cx="66077" cy="144016"/>
            </a:xfrm>
            <a:prstGeom prst="upArrow">
              <a:avLst/>
            </a:prstGeom>
            <a:solidFill>
              <a:schemeClr val="tx1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</p:grpSp>
      <p:cxnSp>
        <p:nvCxnSpPr>
          <p:cNvPr id="62" name="Connecteur droit 61"/>
          <p:cNvCxnSpPr/>
          <p:nvPr/>
        </p:nvCxnSpPr>
        <p:spPr>
          <a:xfrm flipH="1" flipV="1">
            <a:off x="4459683" y="6015341"/>
            <a:ext cx="3312368" cy="19415"/>
          </a:xfrm>
          <a:prstGeom prst="line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24" name="Connecteur droit avec flèche 1023"/>
          <p:cNvCxnSpPr/>
          <p:nvPr/>
        </p:nvCxnSpPr>
        <p:spPr>
          <a:xfrm>
            <a:off x="4488233" y="5494714"/>
            <a:ext cx="2450" cy="789263"/>
          </a:xfrm>
          <a:prstGeom prst="straightConnector1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" name="Connecteur droit 3"/>
          <p:cNvCxnSpPr/>
          <p:nvPr/>
        </p:nvCxnSpPr>
        <p:spPr>
          <a:xfrm>
            <a:off x="1911740" y="1653933"/>
            <a:ext cx="8090323" cy="0"/>
          </a:xfrm>
          <a:prstGeom prst="line">
            <a:avLst/>
          </a:prstGeom>
          <a:ln w="161925">
            <a:solidFill>
              <a:schemeClr val="accent1"/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9835043" y="1876112"/>
            <a:ext cx="4507" cy="1513301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flipH="1" flipV="1">
            <a:off x="3211018" y="3620859"/>
            <a:ext cx="6520534" cy="31159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>
            <a:off x="3190856" y="3739957"/>
            <a:ext cx="388" cy="1942657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3118978" y="5622137"/>
            <a:ext cx="8095560" cy="63960"/>
          </a:xfrm>
          <a:prstGeom prst="line">
            <a:avLst/>
          </a:prstGeom>
          <a:ln w="190500"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2233402" y="1332662"/>
            <a:ext cx="1080000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100"/>
            </a:lvl1pPr>
          </a:lstStyle>
          <a:p>
            <a:r>
              <a:rPr lang="fr-FR" sz="1200" dirty="0" smtClean="0">
                <a:solidFill>
                  <a:prstClr val="black"/>
                </a:solidFill>
              </a:rPr>
              <a:t>Choix et analyse </a:t>
            </a:r>
          </a:p>
          <a:p>
            <a:r>
              <a:rPr lang="fr-FR" sz="1200" dirty="0" smtClean="0">
                <a:solidFill>
                  <a:prstClr val="black"/>
                </a:solidFill>
              </a:rPr>
              <a:t>du fichier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593030" y="1332662"/>
            <a:ext cx="1135116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Mise à jour </a:t>
            </a:r>
          </a:p>
          <a:p>
            <a:r>
              <a:rPr lang="fr-FR" dirty="0" smtClean="0"/>
              <a:t>Fichier suivi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32883" y="1456707"/>
            <a:ext cx="1148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Birahime</a:t>
            </a:r>
            <a:endParaRPr lang="en-GB" sz="20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1184108" y="5520236"/>
            <a:ext cx="1039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Archivage</a:t>
            </a:r>
            <a:endParaRPr lang="en-GB" sz="1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9397582" y="1340011"/>
            <a:ext cx="765866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T1</a:t>
            </a:r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>
            <a:off x="10117567" y="83615"/>
            <a:ext cx="2027357" cy="2498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Ver. 2 JLF, PSN, JLF, MS  déc. 2020</a:t>
            </a:r>
            <a:endParaRPr lang="fr-FR" sz="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Bouton d'action : Document 70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5725132" y="6341554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cxnSp>
        <p:nvCxnSpPr>
          <p:cNvPr id="53" name="Connecteur droit avec flèche 52"/>
          <p:cNvCxnSpPr/>
          <p:nvPr/>
        </p:nvCxnSpPr>
        <p:spPr>
          <a:xfrm>
            <a:off x="1290967" y="6429252"/>
            <a:ext cx="1355213" cy="0"/>
          </a:xfrm>
          <a:prstGeom prst="straightConnector1">
            <a:avLst/>
          </a:prstGeom>
          <a:ln w="76200"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1087964" y="6131233"/>
            <a:ext cx="15398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prstClr val="black"/>
                </a:solidFill>
              </a:rPr>
              <a:t>Flux et transformation</a:t>
            </a:r>
            <a:br>
              <a:rPr lang="fr-FR" sz="1100" dirty="0">
                <a:solidFill>
                  <a:prstClr val="black"/>
                </a:solidFill>
              </a:rPr>
            </a:br>
            <a:r>
              <a:rPr lang="fr-FR" sz="800" dirty="0">
                <a:solidFill>
                  <a:prstClr val="black"/>
                </a:solidFill>
              </a:rPr>
              <a:t/>
            </a:r>
            <a:br>
              <a:rPr lang="fr-FR" sz="800" dirty="0">
                <a:solidFill>
                  <a:prstClr val="black"/>
                </a:solidFill>
              </a:rPr>
            </a:br>
            <a:r>
              <a:rPr lang="fr-FR" sz="1100" dirty="0">
                <a:solidFill>
                  <a:prstClr val="black"/>
                </a:solidFill>
              </a:rPr>
              <a:t>de l’information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5965077" y="6344711"/>
            <a:ext cx="11135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prstClr val="black"/>
                </a:solidFill>
              </a:rPr>
              <a:t>Nouveau fichier</a:t>
            </a:r>
            <a:endParaRPr lang="fr-FR" sz="1100" dirty="0">
              <a:solidFill>
                <a:prstClr val="black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2547533" y="4276644"/>
            <a:ext cx="1202871" cy="6454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100"/>
            </a:lvl1pPr>
          </a:lstStyle>
          <a:p>
            <a:r>
              <a:rPr lang="fr-FR" sz="1200" dirty="0" smtClean="0"/>
              <a:t>Mise à jour </a:t>
            </a:r>
          </a:p>
          <a:p>
            <a:r>
              <a:rPr lang="fr-FR" sz="1200" dirty="0" smtClean="0"/>
              <a:t>Fichier suivi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9245398" y="3315208"/>
            <a:ext cx="1154784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Vérification de la </a:t>
            </a:r>
          </a:p>
          <a:p>
            <a:r>
              <a:rPr lang="fr-FR" dirty="0" smtClean="0"/>
              <a:t>restructuration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6038221" y="1335189"/>
            <a:ext cx="1202871" cy="6454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Travail de </a:t>
            </a:r>
          </a:p>
          <a:p>
            <a:r>
              <a:rPr lang="fr-FR" dirty="0" smtClean="0"/>
              <a:t>restructuration</a:t>
            </a:r>
            <a:endParaRPr lang="fr-FR" dirty="0"/>
          </a:p>
        </p:txBody>
      </p:sp>
      <p:sp>
        <p:nvSpPr>
          <p:cNvPr id="83" name="Flèche vers le haut 82"/>
          <p:cNvSpPr/>
          <p:nvPr/>
        </p:nvSpPr>
        <p:spPr>
          <a:xfrm rot="5400000">
            <a:off x="10206752" y="1547401"/>
            <a:ext cx="100152" cy="186760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ZoneTexte 87"/>
          <p:cNvSpPr txBox="1"/>
          <p:nvPr/>
        </p:nvSpPr>
        <p:spPr>
          <a:xfrm>
            <a:off x="3118978" y="442574"/>
            <a:ext cx="1763623" cy="553998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non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Annonce par mail</a:t>
            </a:r>
            <a:endParaRPr lang="fr-FR" dirty="0"/>
          </a:p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du fichier en restructuration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: Jules, </a:t>
            </a:r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Cc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: </a:t>
            </a:r>
            <a:r>
              <a:rPr lang="fr-FR" sz="1050" b="1" dirty="0">
                <a:solidFill>
                  <a:schemeClr val="accent6">
                    <a:lumMod val="75000"/>
                  </a:schemeClr>
                </a:solidFill>
              </a:rPr>
              <a:t>Jean, Moussa</a:t>
            </a:r>
          </a:p>
        </p:txBody>
      </p:sp>
      <p:sp>
        <p:nvSpPr>
          <p:cNvPr id="89" name="ZoneTexte 88"/>
          <p:cNvSpPr txBox="1"/>
          <p:nvPr/>
        </p:nvSpPr>
        <p:spPr>
          <a:xfrm>
            <a:off x="8368412" y="6221967"/>
            <a:ext cx="684996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>
                <a:solidFill>
                  <a:schemeClr val="tx1"/>
                </a:solidFill>
              </a:rPr>
              <a:t>Activité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accent4">
                    <a:lumMod val="50000"/>
                  </a:schemeClr>
                </a:solidFill>
              </a:rPr>
              <a:t>Jean</a:t>
            </a:r>
            <a:endParaRPr lang="fr-FR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9329914" y="6221967"/>
            <a:ext cx="901202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/>
              <a:t>Activité</a:t>
            </a:r>
            <a:br>
              <a:rPr lang="fr-FR" dirty="0"/>
            </a:br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</a:rPr>
              <a:t>en duo</a:t>
            </a:r>
            <a:endParaRPr lang="fr-F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2812107" y="3326300"/>
            <a:ext cx="772018" cy="64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T3</a:t>
            </a:r>
          </a:p>
        </p:txBody>
      </p:sp>
      <p:sp>
        <p:nvSpPr>
          <p:cNvPr id="85" name="ZoneTexte 84"/>
          <p:cNvSpPr txBox="1"/>
          <p:nvPr/>
        </p:nvSpPr>
        <p:spPr>
          <a:xfrm>
            <a:off x="5352295" y="3348550"/>
            <a:ext cx="1080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Mise à jour </a:t>
            </a:r>
          </a:p>
          <a:p>
            <a:r>
              <a:rPr lang="fr-FR" dirty="0" smtClean="0"/>
              <a:t>Fichier suivi</a:t>
            </a:r>
          </a:p>
        </p:txBody>
      </p:sp>
      <p:sp>
        <p:nvSpPr>
          <p:cNvPr id="86" name="ZoneTexte 85"/>
          <p:cNvSpPr txBox="1"/>
          <p:nvPr/>
        </p:nvSpPr>
        <p:spPr>
          <a:xfrm>
            <a:off x="6716185" y="3348550"/>
            <a:ext cx="659961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T2</a:t>
            </a:r>
          </a:p>
        </p:txBody>
      </p:sp>
      <p:sp>
        <p:nvSpPr>
          <p:cNvPr id="101" name="Arc 100"/>
          <p:cNvSpPr/>
          <p:nvPr/>
        </p:nvSpPr>
        <p:spPr>
          <a:xfrm flipV="1">
            <a:off x="8156029" y="2963917"/>
            <a:ext cx="987971" cy="683169"/>
          </a:xfrm>
          <a:prstGeom prst="arc">
            <a:avLst>
              <a:gd name="adj1" fmla="val 15761427"/>
              <a:gd name="adj2" fmla="val 9935621"/>
            </a:avLst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05" name="Flèche vers le haut 104"/>
          <p:cNvSpPr/>
          <p:nvPr/>
        </p:nvSpPr>
        <p:spPr>
          <a:xfrm>
            <a:off x="6991007" y="3105258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Flèche vers le haut 105"/>
          <p:cNvSpPr/>
          <p:nvPr/>
        </p:nvSpPr>
        <p:spPr>
          <a:xfrm>
            <a:off x="3914818" y="1055744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Flèche vers le haut 109"/>
          <p:cNvSpPr/>
          <p:nvPr/>
        </p:nvSpPr>
        <p:spPr>
          <a:xfrm rot="16200000">
            <a:off x="2560391" y="3502147"/>
            <a:ext cx="112159" cy="28987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ZoneTexte 111"/>
          <p:cNvSpPr txBox="1"/>
          <p:nvPr/>
        </p:nvSpPr>
        <p:spPr>
          <a:xfrm>
            <a:off x="3633245" y="1332662"/>
            <a:ext cx="659961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T0</a:t>
            </a:r>
            <a:endParaRPr lang="fr-FR" dirty="0"/>
          </a:p>
        </p:txBody>
      </p:sp>
      <p:sp>
        <p:nvSpPr>
          <p:cNvPr id="114" name="ZoneTexte 113"/>
          <p:cNvSpPr txBox="1"/>
          <p:nvPr/>
        </p:nvSpPr>
        <p:spPr>
          <a:xfrm>
            <a:off x="7583241" y="1335189"/>
            <a:ext cx="1202871" cy="6454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/>
              <a:t>Contrôle de la</a:t>
            </a:r>
            <a:br>
              <a:rPr lang="fr-FR" dirty="0"/>
            </a:br>
            <a:r>
              <a:rPr lang="fr-FR" dirty="0" smtClean="0"/>
              <a:t>restructuration</a:t>
            </a:r>
            <a:endParaRPr lang="fr-FR" dirty="0"/>
          </a:p>
        </p:txBody>
      </p:sp>
      <p:sp>
        <p:nvSpPr>
          <p:cNvPr id="116" name="ZoneTexte 115"/>
          <p:cNvSpPr txBox="1"/>
          <p:nvPr/>
        </p:nvSpPr>
        <p:spPr>
          <a:xfrm>
            <a:off x="10377160" y="1172485"/>
            <a:ext cx="1528580" cy="884858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Annonce par mail</a:t>
            </a:r>
            <a:endParaRPr lang="fr-FR" dirty="0"/>
          </a:p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du travail fait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: Jules</a:t>
            </a:r>
          </a:p>
          <a:p>
            <a:r>
              <a:rPr lang="fr-FR" sz="1050" b="1" u="sng" dirty="0">
                <a:solidFill>
                  <a:schemeClr val="accent6">
                    <a:lumMod val="75000"/>
                  </a:schemeClr>
                </a:solidFill>
              </a:rPr>
              <a:t>Cc</a:t>
            </a:r>
            <a:r>
              <a:rPr lang="fr-FR" sz="1050" b="1" dirty="0">
                <a:solidFill>
                  <a:schemeClr val="accent6">
                    <a:lumMod val="75000"/>
                  </a:schemeClr>
                </a:solidFill>
              </a:rPr>
              <a:t> : Jean, 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Moussa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PJ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 : fichier</a:t>
            </a:r>
            <a:endParaRPr lang="fr-FR" sz="11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7" name="ZoneTexte 116"/>
          <p:cNvSpPr txBox="1"/>
          <p:nvPr/>
        </p:nvSpPr>
        <p:spPr>
          <a:xfrm>
            <a:off x="5870364" y="2304498"/>
            <a:ext cx="2253786" cy="715581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Annonce par mail</a:t>
            </a:r>
            <a:endParaRPr lang="fr-FR" dirty="0"/>
          </a:p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de la vérification A: Moussa</a:t>
            </a:r>
          </a:p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Cc : Jean, Birahime</a:t>
            </a:r>
          </a:p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PJ  : fichier</a:t>
            </a:r>
          </a:p>
        </p:txBody>
      </p:sp>
      <p:sp>
        <p:nvSpPr>
          <p:cNvPr id="120" name="ZoneTexte 119"/>
          <p:cNvSpPr txBox="1"/>
          <p:nvPr/>
        </p:nvSpPr>
        <p:spPr>
          <a:xfrm>
            <a:off x="7704085" y="3348550"/>
            <a:ext cx="1093074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Révisions</a:t>
            </a:r>
          </a:p>
          <a:p>
            <a:r>
              <a:rPr lang="fr-FR" dirty="0" smtClean="0"/>
              <a:t>Successives</a:t>
            </a:r>
          </a:p>
          <a:p>
            <a:r>
              <a:rPr lang="fr-FR" dirty="0" smtClean="0"/>
              <a:t>(Si nécessaire)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015823" y="3356510"/>
            <a:ext cx="1022505" cy="64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contrôle</a:t>
            </a:r>
            <a:endParaRPr lang="fr-FR" i="1" dirty="0" smtClean="0"/>
          </a:p>
        </p:txBody>
      </p:sp>
      <p:sp>
        <p:nvSpPr>
          <p:cNvPr id="131" name="ZoneTexte 130"/>
          <p:cNvSpPr txBox="1"/>
          <p:nvPr/>
        </p:nvSpPr>
        <p:spPr>
          <a:xfrm>
            <a:off x="565348" y="3182467"/>
            <a:ext cx="1818305" cy="907941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Annonce par mail</a:t>
            </a:r>
            <a:endParaRPr lang="fr-FR" dirty="0"/>
          </a:p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du control fait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: Jean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Cc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: Jules, Birahime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PJ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 : fichier</a:t>
            </a:r>
          </a:p>
        </p:txBody>
      </p:sp>
      <p:sp>
        <p:nvSpPr>
          <p:cNvPr id="132" name="ZoneTexte 131"/>
          <p:cNvSpPr txBox="1"/>
          <p:nvPr/>
        </p:nvSpPr>
        <p:spPr>
          <a:xfrm>
            <a:off x="5426766" y="4183721"/>
            <a:ext cx="1749215" cy="715581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Envoie par mail 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: Jules</a:t>
            </a:r>
          </a:p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Cc: Moussa, Birahime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PJ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 : fichier</a:t>
            </a:r>
          </a:p>
        </p:txBody>
      </p:sp>
      <p:sp>
        <p:nvSpPr>
          <p:cNvPr id="133" name="Flèche vers le haut 132"/>
          <p:cNvSpPr/>
          <p:nvPr/>
        </p:nvSpPr>
        <p:spPr>
          <a:xfrm>
            <a:off x="5398604" y="5126817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ZoneTexte 73"/>
          <p:cNvSpPr txBox="1"/>
          <p:nvPr/>
        </p:nvSpPr>
        <p:spPr>
          <a:xfrm>
            <a:off x="4150177" y="5177359"/>
            <a:ext cx="1325333" cy="64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>
                <a:solidFill>
                  <a:schemeClr val="tx1"/>
                </a:solidFill>
              </a:rPr>
              <a:t>Ajout de la licence</a:t>
            </a:r>
          </a:p>
        </p:txBody>
      </p:sp>
      <p:sp>
        <p:nvSpPr>
          <p:cNvPr id="87" name="ZoneTexte 86"/>
          <p:cNvSpPr txBox="1"/>
          <p:nvPr/>
        </p:nvSpPr>
        <p:spPr>
          <a:xfrm>
            <a:off x="2618446" y="5177359"/>
            <a:ext cx="1202871" cy="64547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100"/>
            </a:lvl1pPr>
          </a:lstStyle>
          <a:p>
            <a:r>
              <a:rPr lang="fr-FR" sz="1200" dirty="0" smtClean="0"/>
              <a:t>Contrôle</a:t>
            </a:r>
            <a:endParaRPr lang="fr-FR" sz="1200" dirty="0"/>
          </a:p>
        </p:txBody>
      </p:sp>
      <p:sp>
        <p:nvSpPr>
          <p:cNvPr id="144" name="ZoneTexte 143"/>
          <p:cNvSpPr txBox="1"/>
          <p:nvPr/>
        </p:nvSpPr>
        <p:spPr>
          <a:xfrm>
            <a:off x="5940653" y="5205429"/>
            <a:ext cx="659961" cy="64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>
                <a:solidFill>
                  <a:schemeClr val="tx1"/>
                </a:solidFill>
              </a:rPr>
              <a:t>T4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7033277" y="5202719"/>
            <a:ext cx="861848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Mise à jour </a:t>
            </a:r>
          </a:p>
          <a:p>
            <a:r>
              <a:rPr lang="fr-FR" dirty="0" smtClean="0"/>
              <a:t>Fichier suivi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9212957" y="2316755"/>
            <a:ext cx="1135116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Mise à jour </a:t>
            </a:r>
          </a:p>
          <a:p>
            <a:r>
              <a:rPr lang="fr-FR" dirty="0" smtClean="0"/>
              <a:t>Fichier suivi</a:t>
            </a:r>
          </a:p>
        </p:txBody>
      </p:sp>
      <p:sp>
        <p:nvSpPr>
          <p:cNvPr id="65" name="Bouton d'action : Document 64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7683998" y="3894268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70" name="Bouton d'action : Document 69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7761259" y="3929600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79" name="Bouton d'action : Document 78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7845268" y="3977951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03" name="Bouton d'action : Document 102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7919622" y="4009110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8368412" y="5198825"/>
            <a:ext cx="861848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Archivage</a:t>
            </a:r>
          </a:p>
        </p:txBody>
      </p:sp>
      <p:sp>
        <p:nvSpPr>
          <p:cNvPr id="82" name="Flèche vers le haut 81"/>
          <p:cNvSpPr/>
          <p:nvPr/>
        </p:nvSpPr>
        <p:spPr>
          <a:xfrm>
            <a:off x="6239087" y="4956408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53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70" grpId="0" animBg="1"/>
      <p:bldP spid="79" grpId="0" animBg="1"/>
      <p:bldP spid="10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134719" y="73570"/>
            <a:ext cx="11952181" cy="671768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7271" y="6171430"/>
            <a:ext cx="9998991" cy="55316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810019" y="6221967"/>
            <a:ext cx="846057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Activité</a:t>
            </a:r>
          </a:p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Pa Jules</a:t>
            </a:r>
            <a:endParaRPr lang="fr-FR" dirty="0"/>
          </a:p>
        </p:txBody>
      </p:sp>
      <p:sp>
        <p:nvSpPr>
          <p:cNvPr id="46" name="ZoneTexte 45"/>
          <p:cNvSpPr txBox="1"/>
          <p:nvPr/>
        </p:nvSpPr>
        <p:spPr>
          <a:xfrm>
            <a:off x="4883602" y="6221967"/>
            <a:ext cx="684996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/>
              <a:t>Activité</a:t>
            </a:r>
            <a:br>
              <a:rPr lang="fr-FR" dirty="0"/>
            </a:b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Moussa</a:t>
            </a:r>
            <a:endParaRPr lang="fr-F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2799915" y="6221967"/>
            <a:ext cx="89319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/>
              <a:t>Activité</a:t>
            </a:r>
            <a:br>
              <a:rPr lang="fr-FR" dirty="0"/>
            </a:br>
            <a:r>
              <a:rPr lang="fr-FR" b="1" dirty="0" smtClean="0">
                <a:solidFill>
                  <a:srgbClr val="00B050"/>
                </a:solidFill>
              </a:rPr>
              <a:t>Birahime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98049" y="6325107"/>
            <a:ext cx="832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prstClr val="black"/>
                </a:solidFill>
              </a:rPr>
              <a:t>Légende : </a:t>
            </a:r>
          </a:p>
        </p:txBody>
      </p:sp>
      <p:grpSp>
        <p:nvGrpSpPr>
          <p:cNvPr id="78" name="Groupe 77"/>
          <p:cNvGrpSpPr/>
          <p:nvPr/>
        </p:nvGrpSpPr>
        <p:grpSpPr>
          <a:xfrm>
            <a:off x="7002385" y="6241345"/>
            <a:ext cx="1144865" cy="447108"/>
            <a:chOff x="7778453" y="6015173"/>
            <a:chExt cx="1144865" cy="377934"/>
          </a:xfrm>
        </p:grpSpPr>
        <p:sp>
          <p:nvSpPr>
            <p:cNvPr id="51" name="ZoneTexte 50"/>
            <p:cNvSpPr txBox="1"/>
            <p:nvPr/>
          </p:nvSpPr>
          <p:spPr>
            <a:xfrm>
              <a:off x="7778453" y="6015173"/>
              <a:ext cx="1144865" cy="195119"/>
            </a:xfrm>
            <a:prstGeom prst="rect">
              <a:avLst/>
            </a:prstGeom>
            <a:solidFill>
              <a:srgbClr val="FAFAFA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  <a:softEdge rad="31750"/>
            </a:effectLst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ctr">
                <a:defRPr sz="900"/>
              </a:lvl1pPr>
            </a:lstStyle>
            <a:p>
              <a:r>
                <a:rPr lang="fr-FR" dirty="0" smtClean="0">
                  <a:solidFill>
                    <a:prstClr val="black"/>
                  </a:solidFill>
                </a:rPr>
                <a:t>Envoie mail effectué</a:t>
              </a:r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64" name="Flèche vers le haut 63"/>
            <p:cNvSpPr/>
            <p:nvPr/>
          </p:nvSpPr>
          <p:spPr>
            <a:xfrm>
              <a:off x="8285903" y="6249091"/>
              <a:ext cx="66077" cy="144016"/>
            </a:xfrm>
            <a:prstGeom prst="upArrow">
              <a:avLst/>
            </a:prstGeom>
            <a:solidFill>
              <a:schemeClr val="tx1"/>
            </a:solidFill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</p:grpSp>
      <p:cxnSp>
        <p:nvCxnSpPr>
          <p:cNvPr id="62" name="Connecteur droit 61"/>
          <p:cNvCxnSpPr/>
          <p:nvPr/>
        </p:nvCxnSpPr>
        <p:spPr>
          <a:xfrm flipH="1" flipV="1">
            <a:off x="4459683" y="6015341"/>
            <a:ext cx="3312368" cy="19415"/>
          </a:xfrm>
          <a:prstGeom prst="line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24" name="Connecteur droit avec flèche 1023"/>
          <p:cNvCxnSpPr/>
          <p:nvPr/>
        </p:nvCxnSpPr>
        <p:spPr>
          <a:xfrm>
            <a:off x="4488233" y="5494714"/>
            <a:ext cx="2450" cy="789263"/>
          </a:xfrm>
          <a:prstGeom prst="straightConnector1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" name="Connecteur droit 3"/>
          <p:cNvCxnSpPr/>
          <p:nvPr/>
        </p:nvCxnSpPr>
        <p:spPr>
          <a:xfrm>
            <a:off x="1911740" y="1653933"/>
            <a:ext cx="8404237" cy="5781"/>
          </a:xfrm>
          <a:prstGeom prst="line">
            <a:avLst/>
          </a:prstGeom>
          <a:ln w="161925">
            <a:solidFill>
              <a:schemeClr val="accent1"/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9835043" y="1876112"/>
            <a:ext cx="4507" cy="1513301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flipH="1" flipV="1">
            <a:off x="3211018" y="3620859"/>
            <a:ext cx="6520534" cy="31159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>
            <a:off x="3190856" y="3739957"/>
            <a:ext cx="388" cy="1942657"/>
          </a:xfrm>
          <a:prstGeom prst="line">
            <a:avLst/>
          </a:prstGeom>
          <a:ln w="190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3118978" y="5622137"/>
            <a:ext cx="8095560" cy="63960"/>
          </a:xfrm>
          <a:prstGeom prst="line">
            <a:avLst/>
          </a:prstGeom>
          <a:ln w="190500"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2233402" y="1332662"/>
            <a:ext cx="1080000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100"/>
            </a:lvl1pPr>
          </a:lstStyle>
          <a:p>
            <a:r>
              <a:rPr lang="fr-FR" sz="1200" dirty="0" smtClean="0">
                <a:solidFill>
                  <a:prstClr val="black"/>
                </a:solidFill>
              </a:rPr>
              <a:t>Choix et analyse </a:t>
            </a:r>
          </a:p>
          <a:p>
            <a:r>
              <a:rPr lang="fr-FR" sz="1200" dirty="0" smtClean="0">
                <a:solidFill>
                  <a:prstClr val="black"/>
                </a:solidFill>
              </a:rPr>
              <a:t>du fichier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593030" y="1332662"/>
            <a:ext cx="1135116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Mis à jour </a:t>
            </a:r>
          </a:p>
          <a:p>
            <a:r>
              <a:rPr lang="fr-FR" dirty="0" smtClean="0"/>
              <a:t>Fichier Excel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32883" y="1456707"/>
            <a:ext cx="1148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Birahime</a:t>
            </a:r>
            <a:endParaRPr lang="en-GB" sz="20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1184108" y="5520236"/>
            <a:ext cx="1039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Archivage</a:t>
            </a:r>
            <a:endParaRPr lang="en-GB" sz="1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9479481" y="2394215"/>
            <a:ext cx="765866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E1</a:t>
            </a:r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>
            <a:off x="10292764" y="106450"/>
            <a:ext cx="1783792" cy="2290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Ver.1 Papa S. Ndiaye  oct. 2020</a:t>
            </a:r>
            <a:endParaRPr lang="fr-FR" sz="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Bouton d'action : Document 70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5725132" y="6341554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cxnSp>
        <p:nvCxnSpPr>
          <p:cNvPr id="53" name="Connecteur droit avec flèche 52"/>
          <p:cNvCxnSpPr/>
          <p:nvPr/>
        </p:nvCxnSpPr>
        <p:spPr>
          <a:xfrm>
            <a:off x="1290967" y="6429252"/>
            <a:ext cx="1355213" cy="0"/>
          </a:xfrm>
          <a:prstGeom prst="straightConnector1">
            <a:avLst/>
          </a:prstGeom>
          <a:ln w="76200"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1087964" y="6131233"/>
            <a:ext cx="15398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prstClr val="black"/>
                </a:solidFill>
              </a:rPr>
              <a:t>Flux et transformation</a:t>
            </a:r>
            <a:br>
              <a:rPr lang="fr-FR" sz="1100" dirty="0">
                <a:solidFill>
                  <a:prstClr val="black"/>
                </a:solidFill>
              </a:rPr>
            </a:br>
            <a:r>
              <a:rPr lang="fr-FR" sz="800" dirty="0">
                <a:solidFill>
                  <a:prstClr val="black"/>
                </a:solidFill>
              </a:rPr>
              <a:t/>
            </a:r>
            <a:br>
              <a:rPr lang="fr-FR" sz="800" dirty="0">
                <a:solidFill>
                  <a:prstClr val="black"/>
                </a:solidFill>
              </a:rPr>
            </a:br>
            <a:r>
              <a:rPr lang="fr-FR" sz="1100" dirty="0">
                <a:solidFill>
                  <a:prstClr val="black"/>
                </a:solidFill>
              </a:rPr>
              <a:t>de l’information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5965077" y="6344711"/>
            <a:ext cx="11135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prstClr val="black"/>
                </a:solidFill>
              </a:rPr>
              <a:t>Nouveau fichier</a:t>
            </a:r>
            <a:endParaRPr lang="fr-FR" sz="1100" dirty="0">
              <a:solidFill>
                <a:prstClr val="black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3756631" y="5351323"/>
            <a:ext cx="1202871" cy="6454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100"/>
            </a:lvl1pPr>
          </a:lstStyle>
          <a:p>
            <a:r>
              <a:rPr lang="fr-FR" sz="1200" dirty="0" smtClean="0"/>
              <a:t>Mise à jour </a:t>
            </a:r>
          </a:p>
          <a:p>
            <a:r>
              <a:rPr lang="fr-FR" sz="1200" dirty="0" smtClean="0"/>
              <a:t>Fichier Excel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9301650" y="3348550"/>
            <a:ext cx="1154784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Vérification de la </a:t>
            </a:r>
          </a:p>
          <a:p>
            <a:r>
              <a:rPr lang="fr-FR" dirty="0" smtClean="0"/>
              <a:t>restructuration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6316711" y="3348550"/>
            <a:ext cx="1135118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Vise formulaire</a:t>
            </a:r>
          </a:p>
          <a:p>
            <a:r>
              <a:rPr lang="fr-FR" dirty="0" smtClean="0"/>
              <a:t>de validation</a:t>
            </a:r>
            <a:endParaRPr lang="fr-FR" dirty="0"/>
          </a:p>
        </p:txBody>
      </p:sp>
      <p:sp>
        <p:nvSpPr>
          <p:cNvPr id="67" name="ZoneTexte 66"/>
          <p:cNvSpPr txBox="1"/>
          <p:nvPr/>
        </p:nvSpPr>
        <p:spPr>
          <a:xfrm>
            <a:off x="6038221" y="1335189"/>
            <a:ext cx="1202871" cy="6454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Travail de </a:t>
            </a:r>
          </a:p>
          <a:p>
            <a:r>
              <a:rPr lang="fr-FR" dirty="0" smtClean="0"/>
              <a:t>restructuration</a:t>
            </a:r>
            <a:endParaRPr lang="fr-FR" dirty="0"/>
          </a:p>
        </p:txBody>
      </p:sp>
      <p:sp>
        <p:nvSpPr>
          <p:cNvPr id="83" name="Flèche vers le haut 82"/>
          <p:cNvSpPr/>
          <p:nvPr/>
        </p:nvSpPr>
        <p:spPr>
          <a:xfrm rot="5400000">
            <a:off x="10335358" y="2636837"/>
            <a:ext cx="100152" cy="186760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ZoneTexte 87"/>
          <p:cNvSpPr txBox="1"/>
          <p:nvPr/>
        </p:nvSpPr>
        <p:spPr>
          <a:xfrm>
            <a:off x="3032912" y="117819"/>
            <a:ext cx="1779653" cy="877163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non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Annonce par mail</a:t>
            </a:r>
            <a:endParaRPr lang="fr-FR" dirty="0"/>
          </a:p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du fichier en restructuration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: Jules, Jean, Moussa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Cc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: Adia Coumba et Martine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PJ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 : fichier</a:t>
            </a:r>
          </a:p>
        </p:txBody>
      </p:sp>
      <p:sp>
        <p:nvSpPr>
          <p:cNvPr id="89" name="ZoneTexte 88"/>
          <p:cNvSpPr txBox="1"/>
          <p:nvPr/>
        </p:nvSpPr>
        <p:spPr>
          <a:xfrm>
            <a:off x="8368412" y="6221967"/>
            <a:ext cx="684996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>
                <a:solidFill>
                  <a:schemeClr val="tx1"/>
                </a:solidFill>
              </a:rPr>
              <a:t>Activité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accent4">
                    <a:lumMod val="50000"/>
                  </a:schemeClr>
                </a:solidFill>
              </a:rPr>
              <a:t>Jean</a:t>
            </a:r>
            <a:endParaRPr lang="fr-FR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9329914" y="6221967"/>
            <a:ext cx="901202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/>
              <a:t>Activité</a:t>
            </a:r>
            <a:br>
              <a:rPr lang="fr-FR" dirty="0"/>
            </a:br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</a:rPr>
              <a:t>en duo</a:t>
            </a:r>
            <a:endParaRPr lang="fr-F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2826109" y="5348796"/>
            <a:ext cx="772018" cy="64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E3</a:t>
            </a:r>
          </a:p>
        </p:txBody>
      </p:sp>
      <p:sp>
        <p:nvSpPr>
          <p:cNvPr id="85" name="ZoneTexte 84"/>
          <p:cNvSpPr txBox="1"/>
          <p:nvPr/>
        </p:nvSpPr>
        <p:spPr>
          <a:xfrm>
            <a:off x="3983096" y="3348550"/>
            <a:ext cx="1080000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Mis à jour </a:t>
            </a:r>
          </a:p>
          <a:p>
            <a:r>
              <a:rPr lang="fr-FR" dirty="0" smtClean="0"/>
              <a:t>Fichier Excel</a:t>
            </a:r>
          </a:p>
        </p:txBody>
      </p:sp>
      <p:sp>
        <p:nvSpPr>
          <p:cNvPr id="86" name="ZoneTexte 85"/>
          <p:cNvSpPr txBox="1"/>
          <p:nvPr/>
        </p:nvSpPr>
        <p:spPr>
          <a:xfrm>
            <a:off x="5346986" y="3348550"/>
            <a:ext cx="659961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E2</a:t>
            </a:r>
          </a:p>
        </p:txBody>
      </p:sp>
      <p:sp>
        <p:nvSpPr>
          <p:cNvPr id="101" name="Arc 100"/>
          <p:cNvSpPr/>
          <p:nvPr/>
        </p:nvSpPr>
        <p:spPr>
          <a:xfrm flipV="1">
            <a:off x="8156029" y="2963917"/>
            <a:ext cx="987971" cy="683169"/>
          </a:xfrm>
          <a:prstGeom prst="arc">
            <a:avLst>
              <a:gd name="adj1" fmla="val 15761427"/>
              <a:gd name="adj2" fmla="val 9935621"/>
            </a:avLst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5104776" y="5327776"/>
            <a:ext cx="659961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E3</a:t>
            </a:r>
            <a:endParaRPr lang="fr-FR" dirty="0"/>
          </a:p>
        </p:txBody>
      </p:sp>
      <p:sp>
        <p:nvSpPr>
          <p:cNvPr id="65" name="Bouton d'action : Document 64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7683998" y="3894268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70" name="Bouton d'action : Document 69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7761259" y="3929600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79" name="Bouton d'action : Document 78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7845268" y="3977951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03" name="Bouton d'action : Document 102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7919622" y="4009110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05" name="Flèche vers le haut 104"/>
          <p:cNvSpPr/>
          <p:nvPr/>
        </p:nvSpPr>
        <p:spPr>
          <a:xfrm>
            <a:off x="5621808" y="3105258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Flèche vers le haut 105"/>
          <p:cNvSpPr/>
          <p:nvPr/>
        </p:nvSpPr>
        <p:spPr>
          <a:xfrm>
            <a:off x="3914818" y="1055744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Flèche vers le haut 109"/>
          <p:cNvSpPr/>
          <p:nvPr/>
        </p:nvSpPr>
        <p:spPr>
          <a:xfrm rot="16200000">
            <a:off x="2547511" y="5487250"/>
            <a:ext cx="112159" cy="28987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ZoneTexte 110"/>
          <p:cNvSpPr txBox="1"/>
          <p:nvPr/>
        </p:nvSpPr>
        <p:spPr>
          <a:xfrm>
            <a:off x="9107237" y="1335189"/>
            <a:ext cx="1466178" cy="6454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Rempli le formulaire </a:t>
            </a:r>
          </a:p>
          <a:p>
            <a:r>
              <a:rPr lang="fr-FR" dirty="0" smtClean="0"/>
              <a:t>de validation </a:t>
            </a:r>
            <a:endParaRPr lang="fr-FR" dirty="0"/>
          </a:p>
        </p:txBody>
      </p:sp>
      <p:sp>
        <p:nvSpPr>
          <p:cNvPr id="112" name="ZoneTexte 111"/>
          <p:cNvSpPr txBox="1"/>
          <p:nvPr/>
        </p:nvSpPr>
        <p:spPr>
          <a:xfrm>
            <a:off x="3633245" y="1332662"/>
            <a:ext cx="659961" cy="6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E0</a:t>
            </a:r>
            <a:endParaRPr lang="fr-FR" dirty="0"/>
          </a:p>
        </p:txBody>
      </p:sp>
      <p:sp>
        <p:nvSpPr>
          <p:cNvPr id="114" name="ZoneTexte 113"/>
          <p:cNvSpPr txBox="1"/>
          <p:nvPr/>
        </p:nvSpPr>
        <p:spPr>
          <a:xfrm>
            <a:off x="7583241" y="1335189"/>
            <a:ext cx="1202871" cy="6454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extrusionH="76200" contourW="12700" prstMaterial="metal">
            <a:bevelT w="25400" h="44450" prst="angle"/>
            <a:extrusionClr>
              <a:schemeClr val="bg1"/>
            </a:extrusionClr>
            <a:contourClr>
              <a:schemeClr val="accent1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/>
              <a:t>Contrôle de la</a:t>
            </a:r>
            <a:br>
              <a:rPr lang="fr-FR" dirty="0"/>
            </a:br>
            <a:r>
              <a:rPr lang="fr-FR" dirty="0" smtClean="0"/>
              <a:t>restructuration</a:t>
            </a:r>
            <a:endParaRPr lang="fr-FR" dirty="0"/>
          </a:p>
        </p:txBody>
      </p:sp>
      <p:sp>
        <p:nvSpPr>
          <p:cNvPr id="116" name="ZoneTexte 115"/>
          <p:cNvSpPr txBox="1"/>
          <p:nvPr/>
        </p:nvSpPr>
        <p:spPr>
          <a:xfrm>
            <a:off x="10505766" y="2261921"/>
            <a:ext cx="1528580" cy="907941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Annonce par mail</a:t>
            </a:r>
            <a:endParaRPr lang="fr-FR" dirty="0"/>
          </a:p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du travail fait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: Jules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Cc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: Toute la team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PJ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 : fichier+formulair</a:t>
            </a:r>
            <a:r>
              <a:rPr lang="fr-FR" sz="1100" b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endParaRPr lang="fr-FR" sz="11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7" name="ZoneTexte 116"/>
          <p:cNvSpPr txBox="1"/>
          <p:nvPr/>
        </p:nvSpPr>
        <p:spPr>
          <a:xfrm>
            <a:off x="4504370" y="2146309"/>
            <a:ext cx="2253786" cy="877163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Annonce par mail</a:t>
            </a:r>
            <a:endParaRPr lang="fr-FR" dirty="0"/>
          </a:p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de la vérification faite suivant l’AQP</a:t>
            </a:r>
          </a:p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A: Moussa</a:t>
            </a:r>
          </a:p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Cc : Toute la team</a:t>
            </a:r>
          </a:p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PJ  : fichier+formulaire visé 2 fois</a:t>
            </a:r>
          </a:p>
        </p:txBody>
      </p:sp>
      <p:sp>
        <p:nvSpPr>
          <p:cNvPr id="120" name="ZoneTexte 119"/>
          <p:cNvSpPr txBox="1"/>
          <p:nvPr/>
        </p:nvSpPr>
        <p:spPr>
          <a:xfrm>
            <a:off x="7704085" y="3348550"/>
            <a:ext cx="1093074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Révisions</a:t>
            </a:r>
          </a:p>
          <a:p>
            <a:r>
              <a:rPr lang="fr-FR" dirty="0" smtClean="0"/>
              <a:t>Successives</a:t>
            </a:r>
          </a:p>
          <a:p>
            <a:r>
              <a:rPr lang="fr-FR" dirty="0" smtClean="0"/>
              <a:t>(Si nécessaire)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2677138" y="4431826"/>
            <a:ext cx="1022505" cy="64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Vise formulaire</a:t>
            </a:r>
          </a:p>
          <a:p>
            <a:r>
              <a:rPr lang="fr-FR" dirty="0" smtClean="0"/>
              <a:t>de validation</a:t>
            </a:r>
            <a:r>
              <a:rPr lang="fr-FR" i="1" dirty="0" smtClean="0"/>
              <a:t> </a:t>
            </a:r>
          </a:p>
        </p:txBody>
      </p:sp>
      <p:sp>
        <p:nvSpPr>
          <p:cNvPr id="131" name="ZoneTexte 130"/>
          <p:cNvSpPr txBox="1"/>
          <p:nvPr/>
        </p:nvSpPr>
        <p:spPr>
          <a:xfrm>
            <a:off x="546551" y="5131243"/>
            <a:ext cx="1818305" cy="907941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Annonce par mail</a:t>
            </a:r>
            <a:endParaRPr lang="fr-FR" dirty="0"/>
          </a:p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du control fait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: Jules &amp; Birahime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Cc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: Toute la team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PJ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 : fichier+formulaire visé</a:t>
            </a:r>
          </a:p>
        </p:txBody>
      </p:sp>
      <p:sp>
        <p:nvSpPr>
          <p:cNvPr id="132" name="ZoneTexte 131"/>
          <p:cNvSpPr txBox="1"/>
          <p:nvPr/>
        </p:nvSpPr>
        <p:spPr>
          <a:xfrm>
            <a:off x="4546484" y="4234917"/>
            <a:ext cx="1749215" cy="877163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Envoie par mail </a:t>
            </a:r>
          </a:p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du travail fait et visé  </a:t>
            </a:r>
            <a:endParaRPr lang="fr-FR" sz="105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: Jean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Cc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: Toute la team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PJ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 : fichier+formulaire visé</a:t>
            </a:r>
          </a:p>
        </p:txBody>
      </p:sp>
      <p:sp>
        <p:nvSpPr>
          <p:cNvPr id="133" name="Flèche vers le haut 132"/>
          <p:cNvSpPr/>
          <p:nvPr/>
        </p:nvSpPr>
        <p:spPr>
          <a:xfrm>
            <a:off x="5398604" y="5126817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Bouton d'action : Document 134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3374757" y="3925799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36" name="Bouton d'action : Document 135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3452018" y="3961131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37" name="Bouton d'action : Document 136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3536027" y="4009482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38" name="Bouton d'action : Document 137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3610381" y="4040641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39" name="Arc 138"/>
          <p:cNvSpPr/>
          <p:nvPr/>
        </p:nvSpPr>
        <p:spPr>
          <a:xfrm rot="1362020" flipV="1">
            <a:off x="6432208" y="4947490"/>
            <a:ext cx="886984" cy="694187"/>
          </a:xfrm>
          <a:prstGeom prst="arc">
            <a:avLst>
              <a:gd name="adj1" fmla="val 19697898"/>
              <a:gd name="adj2" fmla="val 11503849"/>
            </a:avLst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40" name="Bouton d'action : Document 139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6843186" y="5828170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41" name="Bouton d'action : Document 140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6920447" y="5863502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42" name="Bouton d'action : Document 141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7004456" y="5911853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43" name="Bouton d'action : Document 142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7078810" y="5921992"/>
            <a:ext cx="243416" cy="230426"/>
          </a:xfrm>
          <a:prstGeom prst="actionButtonDocumen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7497330" y="5338286"/>
            <a:ext cx="1325333" cy="64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>
                <a:solidFill>
                  <a:schemeClr val="tx1"/>
                </a:solidFill>
              </a:rPr>
              <a:t>Indication licence 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&amp;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date approbation</a:t>
            </a:r>
          </a:p>
        </p:txBody>
      </p:sp>
      <p:sp>
        <p:nvSpPr>
          <p:cNvPr id="87" name="ZoneTexte 86"/>
          <p:cNvSpPr txBox="1"/>
          <p:nvPr/>
        </p:nvSpPr>
        <p:spPr>
          <a:xfrm>
            <a:off x="5943326" y="5319793"/>
            <a:ext cx="1202871" cy="64547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100"/>
            </a:lvl1pPr>
          </a:lstStyle>
          <a:p>
            <a:r>
              <a:rPr lang="fr-FR" sz="1200" dirty="0" smtClean="0"/>
              <a:t>Révisions</a:t>
            </a:r>
          </a:p>
          <a:p>
            <a:r>
              <a:rPr lang="fr-FR" sz="1200" dirty="0" smtClean="0"/>
              <a:t>Successives</a:t>
            </a:r>
          </a:p>
          <a:p>
            <a:r>
              <a:rPr lang="fr-FR" sz="1200" dirty="0" smtClean="0"/>
              <a:t>(Si nécessaire) </a:t>
            </a:r>
            <a:endParaRPr lang="fr-FR" sz="1200" dirty="0"/>
          </a:p>
        </p:txBody>
      </p:sp>
      <p:sp>
        <p:nvSpPr>
          <p:cNvPr id="144" name="ZoneTexte 143"/>
          <p:cNvSpPr txBox="1"/>
          <p:nvPr/>
        </p:nvSpPr>
        <p:spPr>
          <a:xfrm>
            <a:off x="8962081" y="5359306"/>
            <a:ext cx="659961" cy="64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>
                <a:solidFill>
                  <a:schemeClr val="tx1"/>
                </a:solidFill>
              </a:rPr>
              <a:t>E4</a:t>
            </a:r>
          </a:p>
        </p:txBody>
      </p:sp>
      <p:sp>
        <p:nvSpPr>
          <p:cNvPr id="145" name="ZoneTexte 144"/>
          <p:cNvSpPr txBox="1"/>
          <p:nvPr/>
        </p:nvSpPr>
        <p:spPr>
          <a:xfrm>
            <a:off x="8246133" y="4214649"/>
            <a:ext cx="2033074" cy="907941"/>
          </a:xfrm>
          <a:prstGeom prst="rect">
            <a:avLst/>
          </a:prstGeom>
          <a:solidFill>
            <a:srgbClr val="FAFAFA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900"/>
            </a:lvl1pPr>
          </a:lstStyle>
          <a:p>
            <a:r>
              <a:rPr lang="fr-FR" dirty="0" smtClean="0"/>
              <a:t>Confirmation par mail </a:t>
            </a:r>
          </a:p>
          <a:p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du travail demandé</a:t>
            </a:r>
            <a:endParaRPr lang="fr-FR" sz="105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: Birahime, Jules, Moussa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Cc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: : Adia Coumba et Martine</a:t>
            </a:r>
          </a:p>
          <a:p>
            <a:r>
              <a:rPr lang="fr-FR" sz="1050" b="1" u="sng" dirty="0" smtClean="0">
                <a:solidFill>
                  <a:schemeClr val="accent6">
                    <a:lumMod val="75000"/>
                  </a:schemeClr>
                </a:solidFill>
              </a:rPr>
              <a:t>PJ</a:t>
            </a:r>
            <a:r>
              <a:rPr lang="fr-FR" sz="1050" b="1" dirty="0" smtClean="0">
                <a:solidFill>
                  <a:schemeClr val="accent6">
                    <a:lumMod val="75000"/>
                  </a:schemeClr>
                </a:solidFill>
              </a:rPr>
              <a:t>  : fichier+visa  du travail fait</a:t>
            </a:r>
          </a:p>
        </p:txBody>
      </p:sp>
      <p:sp>
        <p:nvSpPr>
          <p:cNvPr id="146" name="Flèche vers le haut 145"/>
          <p:cNvSpPr/>
          <p:nvPr/>
        </p:nvSpPr>
        <p:spPr>
          <a:xfrm>
            <a:off x="9245398" y="5158348"/>
            <a:ext cx="66077" cy="144016"/>
          </a:xfrm>
          <a:prstGeom prst="upArrow">
            <a:avLst/>
          </a:prstGeom>
          <a:solidFill>
            <a:schemeClr val="tx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Arc 146"/>
          <p:cNvSpPr/>
          <p:nvPr/>
        </p:nvSpPr>
        <p:spPr>
          <a:xfrm flipV="1">
            <a:off x="2890346" y="3026980"/>
            <a:ext cx="987971" cy="683169"/>
          </a:xfrm>
          <a:prstGeom prst="arc">
            <a:avLst>
              <a:gd name="adj1" fmla="val 15761427"/>
              <a:gd name="adj2" fmla="val 9935621"/>
            </a:avLst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2652960" y="3393716"/>
            <a:ext cx="1080000" cy="6028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Révisions</a:t>
            </a:r>
          </a:p>
          <a:p>
            <a:r>
              <a:rPr lang="fr-FR" dirty="0" smtClean="0"/>
              <a:t>Successives</a:t>
            </a:r>
          </a:p>
          <a:p>
            <a:r>
              <a:rPr lang="fr-FR" dirty="0" smtClean="0"/>
              <a:t>(Si nécessaire) 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9785131" y="5345516"/>
            <a:ext cx="861848" cy="64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contourW="12700" prstMaterial="metal">
            <a:bevelT w="25400" h="57150" prst="angle"/>
            <a:contourClr>
              <a:schemeClr val="tx2"/>
            </a:contourClr>
          </a:sp3d>
        </p:spPr>
        <p:txBody>
          <a:bodyPr wrap="none" rtlCol="0" anchor="ctr">
            <a:noAutofit/>
          </a:bodyPr>
          <a:lstStyle>
            <a:defPPr>
              <a:defRPr lang="fr-FR"/>
            </a:defPPr>
            <a:lvl1pPr algn="ctr">
              <a:defRPr sz="1200">
                <a:solidFill>
                  <a:prstClr val="black"/>
                </a:solidFill>
              </a:defRPr>
            </a:lvl1pPr>
          </a:lstStyle>
          <a:p>
            <a:r>
              <a:rPr lang="fr-FR" dirty="0" smtClean="0"/>
              <a:t>Mis à jour </a:t>
            </a:r>
          </a:p>
          <a:p>
            <a:r>
              <a:rPr lang="fr-FR" dirty="0" smtClean="0"/>
              <a:t>Fichier Excel</a:t>
            </a:r>
          </a:p>
        </p:txBody>
      </p:sp>
    </p:spTree>
    <p:extLst>
      <p:ext uri="{BB962C8B-B14F-4D97-AF65-F5344CB8AC3E}">
        <p14:creationId xmlns:p14="http://schemas.microsoft.com/office/powerpoint/2010/main" val="341628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70" grpId="0" animBg="1"/>
      <p:bldP spid="79" grpId="0" animBg="1"/>
      <p:bldP spid="103" grpId="0" animBg="1"/>
      <p:bldP spid="135" grpId="0" animBg="1"/>
      <p:bldP spid="136" grpId="0" animBg="1"/>
      <p:bldP spid="137" grpId="0" animBg="1"/>
      <p:bldP spid="138" grpId="0" animBg="1"/>
      <p:bldP spid="140" grpId="0" animBg="1"/>
      <p:bldP spid="141" grpId="0" animBg="1"/>
      <p:bldP spid="142" grpId="0" animBg="1"/>
      <p:bldP spid="143" grpId="0" animBg="1"/>
    </p:bld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5953</TotalTime>
  <Words>643</Words>
  <Application>Microsoft Office PowerPoint</Application>
  <PresentationFormat>Grand écran</PresentationFormat>
  <Paragraphs>234</Paragraphs>
  <Slides>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Calibri</vt:lpstr>
      <vt:lpstr>1_Thème Office</vt:lpstr>
      <vt:lpstr>Circuit qualité pour la mise à jour du Centre d’Informations (CI)</vt:lpstr>
      <vt:lpstr>Présentation PowerPoint</vt:lpstr>
      <vt:lpstr>Présentation PowerPoint</vt:lpstr>
      <vt:lpstr>Présentation PowerPoint</vt:lpstr>
      <vt:lpstr>Présentation PowerPoint</vt:lpstr>
    </vt:vector>
  </TitlesOfParts>
  <Company>IRD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 jules Ndiaye</dc:creator>
  <cp:lastModifiedBy>Jean LEFUR</cp:lastModifiedBy>
  <cp:revision>98</cp:revision>
  <cp:lastPrinted>2021-06-09T19:30:56Z</cp:lastPrinted>
  <dcterms:created xsi:type="dcterms:W3CDTF">2019-09-17T11:00:18Z</dcterms:created>
  <dcterms:modified xsi:type="dcterms:W3CDTF">2021-06-09T19:31:02Z</dcterms:modified>
</cp:coreProperties>
</file>